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3" r:id="rId2"/>
  </p:sldMasterIdLst>
  <p:notesMasterIdLst>
    <p:notesMasterId r:id="rId27"/>
  </p:notesMasterIdLst>
  <p:handoutMasterIdLst>
    <p:handoutMasterId r:id="rId28"/>
  </p:handoutMasterIdLst>
  <p:sldIdLst>
    <p:sldId id="256" r:id="rId3"/>
    <p:sldId id="258" r:id="rId4"/>
    <p:sldId id="266" r:id="rId5"/>
    <p:sldId id="282" r:id="rId6"/>
    <p:sldId id="284" r:id="rId7"/>
    <p:sldId id="283" r:id="rId8"/>
    <p:sldId id="295" r:id="rId9"/>
    <p:sldId id="271" r:id="rId10"/>
    <p:sldId id="265" r:id="rId11"/>
    <p:sldId id="259" r:id="rId12"/>
    <p:sldId id="268" r:id="rId13"/>
    <p:sldId id="269" r:id="rId14"/>
    <p:sldId id="264" r:id="rId15"/>
    <p:sldId id="294" r:id="rId16"/>
    <p:sldId id="292" r:id="rId17"/>
    <p:sldId id="270" r:id="rId18"/>
    <p:sldId id="275" r:id="rId19"/>
    <p:sldId id="274" r:id="rId20"/>
    <p:sldId id="299" r:id="rId21"/>
    <p:sldId id="276" r:id="rId22"/>
    <p:sldId id="298" r:id="rId23"/>
    <p:sldId id="296" r:id="rId24"/>
    <p:sldId id="302" r:id="rId25"/>
    <p:sldId id="301" r:id="rId26"/>
  </p:sldIdLst>
  <p:sldSz cx="9144000" cy="6858000" type="letter"/>
  <p:notesSz cx="9345613" cy="7045325"/>
  <p:custShowLst>
    <p:custShow name="Custom Show 1" id="0">
      <p:sldLst>
        <p:sld r:id="rId3"/>
        <p:sld r:id="rId4"/>
        <p:sld r:id="rId12"/>
        <p:sld r:id="rId13"/>
        <p:sld r:id="rId14"/>
        <p:sld r:id="rId11"/>
        <p:sld r:id="rId15"/>
        <p:sld r:id="rId10"/>
        <p:sld r:id="rId22"/>
        <p:sld r:id="rId22"/>
        <p:sld r:id="rId19"/>
        <p:sld r:id="rId19"/>
        <p:sld r:id="rId20"/>
        <p:sld r:id="rId5"/>
        <p:sld r:id="rId6"/>
        <p:sld r:id="rId8"/>
        <p:sld r:id="rId8"/>
      </p:sldLst>
    </p:custShow>
    <p:custShow name="Copy of Custom Show 1" id="1">
      <p:sldLst>
        <p:sld r:id="rId3"/>
        <p:sld r:id="rId4"/>
        <p:sld r:id="rId12"/>
        <p:sld r:id="rId13"/>
        <p:sld r:id="rId14"/>
        <p:sld r:id="rId11"/>
        <p:sld r:id="rId15"/>
        <p:sld r:id="rId10"/>
        <p:sld r:id="rId22"/>
        <p:sld r:id="rId22"/>
        <p:sld r:id="rId19"/>
        <p:sld r:id="rId19"/>
        <p:sld r:id="rId20"/>
        <p:sld r:id="rId5"/>
        <p:sld r:id="rId6"/>
        <p:sld r:id="rId8"/>
        <p:sld r:id="rId8"/>
      </p:sldLst>
    </p:custShow>
  </p:custShow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22" autoAdjust="0"/>
    <p:restoredTop sz="94624" autoAdjust="0"/>
  </p:normalViewPr>
  <p:slideViewPr>
    <p:cSldViewPr>
      <p:cViewPr>
        <p:scale>
          <a:sx n="100" d="100"/>
          <a:sy n="100" d="100"/>
        </p:scale>
        <p:origin x="-510" y="-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9713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62" tIns="46831" rIns="93662" bIns="46831" numCol="1" anchor="t" anchorCtr="0" compatLnSpc="1">
            <a:prstTxWarp prst="textNoShape">
              <a:avLst/>
            </a:prstTxWarp>
          </a:bodyPr>
          <a:lstStyle>
            <a:lvl1pPr defTabSz="936625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94313" y="0"/>
            <a:ext cx="4049712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62" tIns="46831" rIns="93662" bIns="46831" numCol="1" anchor="t" anchorCtr="0" compatLnSpc="1">
            <a:prstTxWarp prst="textNoShape">
              <a:avLst/>
            </a:prstTxWarp>
          </a:bodyPr>
          <a:lstStyle>
            <a:lvl1pPr algn="r" defTabSz="936625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91313"/>
            <a:ext cx="4049713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62" tIns="46831" rIns="93662" bIns="46831" numCol="1" anchor="b" anchorCtr="0" compatLnSpc="1">
            <a:prstTxWarp prst="textNoShape">
              <a:avLst/>
            </a:prstTxWarp>
          </a:bodyPr>
          <a:lstStyle>
            <a:lvl1pPr defTabSz="936625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94313" y="6691313"/>
            <a:ext cx="4049712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62" tIns="46831" rIns="93662" bIns="46831" numCol="1" anchor="b" anchorCtr="0" compatLnSpc="1">
            <a:prstTxWarp prst="textNoShape">
              <a:avLst/>
            </a:prstTxWarp>
          </a:bodyPr>
          <a:lstStyle>
            <a:lvl1pPr algn="r" defTabSz="936625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DFD3F16F-4468-4C40-A086-8DB6C9A665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9713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94313" y="0"/>
            <a:ext cx="4049712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11475" y="528638"/>
            <a:ext cx="3522663" cy="2641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3346450"/>
            <a:ext cx="7475537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91313"/>
            <a:ext cx="4049713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94313" y="6691313"/>
            <a:ext cx="4049712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8ED16E5D-6CAD-4CE9-B662-D932C6289A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D16E5D-6CAD-4CE9-B662-D932C6289A0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4D0DB8-6A24-42CB-89A1-68A078E1F6A8}" type="slidenum">
              <a:rPr lang="en-US"/>
              <a:pPr/>
              <a:t>22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721AAA-98DD-4B98-9B53-8110446DCD28}" type="slidenum">
              <a:rPr lang="en-US"/>
              <a:pPr/>
              <a:t>23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A16C00-C9E7-4301-B89E-17BD8DF35248}" type="slidenum">
              <a:rPr lang="en-US"/>
              <a:pPr/>
              <a:t>12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721AAA-98DD-4B98-9B53-8110446DCD28}" type="slidenum">
              <a:rPr lang="en-US"/>
              <a:pPr/>
              <a:t>14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48EE89-EB7D-432D-910C-2689C05DF416}" type="slidenum">
              <a:rPr lang="en-US"/>
              <a:pPr/>
              <a:t>16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9770B9-3E0C-4841-9228-6E8A62584102}" type="slidenum">
              <a:rPr lang="en-US"/>
              <a:pPr/>
              <a:t>17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FC1DCF-24AD-4FF4-AEF3-394ABC93CBE5}" type="slidenum">
              <a:rPr lang="en-US"/>
              <a:pPr/>
              <a:t>18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721AAA-98DD-4B98-9B53-8110446DCD28}" type="slidenum">
              <a:rPr lang="en-US"/>
              <a:pPr/>
              <a:t>19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8C152F-AF54-4CEE-BC82-B1C64FC369F3}" type="slidenum">
              <a:rPr lang="en-US"/>
              <a:pPr/>
              <a:t>20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721AAA-98DD-4B98-9B53-8110446DCD28}" type="slidenum">
              <a:rPr lang="en-US"/>
              <a:pPr/>
              <a:t>21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20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20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FA671A-B450-4613-864B-61AC4777DC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9D12F-B486-4F04-B34A-15F8188D0B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A5279-86E2-40A4-8132-8E4CD22242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555625" y="3730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>
              <a:latin typeface="Tahoma" pitchFamily="34" charset="0"/>
            </a:endParaRPr>
          </a:p>
        </p:txBody>
      </p:sp>
      <p:pic>
        <p:nvPicPr>
          <p:cNvPr id="5" name="Picture 8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76400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C41CC38-7B89-4D8D-9A1B-FCEE84BB40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EA525-C3AF-4898-8E48-0045C8366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D015D-DDD3-48CD-BDCC-B548979FE4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15632-9498-49B1-86D0-1FB7CEFDC5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A2FF2-2D1F-4A36-B716-568D3F6F5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79254-CC1C-4283-A137-D4E1FC98C4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7932A-FB3C-43D2-AB30-D5B8569C65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DFE91-A74B-486E-B384-64DB60A4D7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12886-C4AC-4751-88E0-EE1067C29C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C1ACB-8D07-4215-AD42-2B00BE5EA1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8BB35-1A85-4925-810C-98C0632E06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2D733-9002-4BED-9320-C00C188DD9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DE415-30B3-43FD-AD92-5D41005214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C9B11-CB64-4372-8F98-BA5EC58DDE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52278-CAB8-45DE-AA1C-FA00BE827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6D06F-D1D8-4CCC-8365-C841750F3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D592D-55BF-4B42-859D-EA85F1531F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9228E-A20D-44C6-B519-7AF724472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06DC7-A36D-4D3F-BD10-34C512B497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4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615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5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5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5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5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5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5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5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5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6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6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6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6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16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6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6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6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6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6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7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7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7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7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7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617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7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7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7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8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18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8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618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8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8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8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F124C7AD-FF1C-47AA-BF92-B5CF281915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18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9EF64EC0-A6CA-431A-97F0-A2DFF9219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HAROON\Desktop\South%20City%20presentation\Aasman.mp3" TargetMode="External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283845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>
                <a:solidFill>
                  <a:schemeClr val="folHlink"/>
                </a:solidFill>
              </a:rPr>
              <a:t>Parkinson’s Seminar</a:t>
            </a:r>
            <a:br>
              <a:rPr lang="en-US" sz="4800" dirty="0" smtClean="0">
                <a:solidFill>
                  <a:schemeClr val="folHlink"/>
                </a:solidFill>
              </a:rPr>
            </a:br>
            <a:r>
              <a:rPr lang="en-US" sz="3600" b="1" dirty="0" err="1" smtClean="0">
                <a:solidFill>
                  <a:srgbClr val="FFC000"/>
                </a:solidFill>
                <a:effectLst/>
              </a:rPr>
              <a:t>Raashay</a:t>
            </a:r>
            <a:r>
              <a:rPr lang="en-US" sz="3600" b="1" dirty="0" smtClean="0">
                <a:solidFill>
                  <a:srgbClr val="FFC000"/>
                </a:solidFill>
                <a:effectLst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effectLst/>
              </a:rPr>
              <a:t>kee</a:t>
            </a:r>
            <a:r>
              <a:rPr lang="en-US" sz="3600" b="1" dirty="0" smtClean="0">
                <a:solidFill>
                  <a:srgbClr val="FFC000"/>
                </a:solidFill>
                <a:effectLst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effectLst/>
              </a:rPr>
              <a:t>bemari</a:t>
            </a:r>
            <a:r>
              <a:rPr lang="en-US" sz="3600" b="1" dirty="0" smtClean="0">
                <a:solidFill>
                  <a:srgbClr val="FFC000"/>
                </a:solidFill>
                <a:effectLst/>
              </a:rPr>
              <a:t> ka </a:t>
            </a:r>
            <a:r>
              <a:rPr lang="en-US" sz="3600" b="1" dirty="0" err="1" smtClean="0">
                <a:solidFill>
                  <a:srgbClr val="FFC000"/>
                </a:solidFill>
                <a:effectLst/>
              </a:rPr>
              <a:t>muqabla</a:t>
            </a:r>
            <a:r>
              <a:rPr lang="en-US" sz="3600" b="1" dirty="0" smtClean="0">
                <a:solidFill>
                  <a:srgbClr val="FFC000"/>
                </a:solidFill>
                <a:effectLst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effectLst/>
              </a:rPr>
              <a:t>dawa</a:t>
            </a:r>
            <a:r>
              <a:rPr lang="en-US" sz="3600" b="1" dirty="0" smtClean="0">
                <a:solidFill>
                  <a:srgbClr val="FFC000"/>
                </a:solidFill>
                <a:effectLst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effectLst/>
              </a:rPr>
              <a:t>aur</a:t>
            </a:r>
            <a:r>
              <a:rPr lang="en-US" sz="3600" b="1" dirty="0" smtClean="0">
                <a:solidFill>
                  <a:srgbClr val="FFC000"/>
                </a:solidFill>
                <a:effectLst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effectLst/>
              </a:rPr>
              <a:t>dua</a:t>
            </a:r>
            <a:r>
              <a:rPr lang="en-US" sz="3600" b="1" dirty="0" smtClean="0">
                <a:solidFill>
                  <a:srgbClr val="FFC000"/>
                </a:solidFill>
                <a:effectLst/>
              </a:rPr>
              <a:t> key </a:t>
            </a:r>
            <a:r>
              <a:rPr lang="en-US" sz="3600" b="1" dirty="0" err="1" smtClean="0">
                <a:solidFill>
                  <a:srgbClr val="FFC000"/>
                </a:solidFill>
                <a:effectLst/>
              </a:rPr>
              <a:t>saath</a:t>
            </a:r>
            <a:endParaRPr lang="en-US" sz="3600" b="1" dirty="0" smtClean="0">
              <a:solidFill>
                <a:srgbClr val="FFC000"/>
              </a:solidFill>
              <a:effectLst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2514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Jointly organized by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Pakistan Parkinson’s Society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&amp;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of Pakistan Society of Neurology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Jinnah Hospital </a:t>
            </a:r>
            <a:r>
              <a:rPr lang="en-US" sz="2000" dirty="0" err="1" smtClean="0"/>
              <a:t>Najam-uddin</a:t>
            </a:r>
            <a:r>
              <a:rPr lang="en-US" sz="2000" dirty="0" smtClean="0"/>
              <a:t> Auditorium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25 September  2010</a:t>
            </a:r>
          </a:p>
        </p:txBody>
      </p:sp>
      <p:pic>
        <p:nvPicPr>
          <p:cNvPr id="5" name="Picture 4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52400"/>
            <a:ext cx="30099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Masnoon Dua</a:t>
            </a:r>
          </a:p>
        </p:txBody>
      </p:sp>
      <p:pic>
        <p:nvPicPr>
          <p:cNvPr id="7171" name="Picture 5" descr="img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33475"/>
            <a:ext cx="91440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CC00"/>
                </a:solidFill>
              </a:rPr>
              <a:t>Incidence of PD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600200" y="1371600"/>
            <a:ext cx="7162800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3200">
                <a:solidFill>
                  <a:srgbClr val="FFFF00"/>
                </a:solidFill>
                <a:latin typeface="Arial" charset="0"/>
              </a:rPr>
              <a:t>Parkinson’s disease affects about </a:t>
            </a:r>
          </a:p>
          <a:p>
            <a:pPr lvl="1" eaLnBrk="1" hangingPunct="1"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Arial" charset="0"/>
              </a:rPr>
              <a:t>1 of 250 people older than 40</a:t>
            </a:r>
          </a:p>
          <a:p>
            <a:pPr lvl="1" eaLnBrk="1" hangingPunct="1"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Arial" charset="0"/>
              </a:rPr>
              <a:t>1 out 100 people older than 65</a:t>
            </a:r>
          </a:p>
          <a:p>
            <a:pPr lvl="1" eaLnBrk="1" hangingPunct="1"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Arial" charset="0"/>
              </a:rPr>
              <a:t>1 of 10 older than 80.</a:t>
            </a:r>
          </a:p>
          <a:p>
            <a:pPr lvl="1" eaLnBrk="1" hangingPunct="1"/>
            <a:endParaRPr lang="en-US" sz="3200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Arial" charset="0"/>
              </a:rPr>
              <a:t>It commonly begins between ages of 50 and 79. </a:t>
            </a:r>
          </a:p>
          <a:p>
            <a:pPr eaLnBrk="1" hangingPunct="1"/>
            <a:endParaRPr lang="en-US" sz="3200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Arial" charset="0"/>
              </a:rPr>
              <a:t>Rarely occurs in children or adolescents                      </a:t>
            </a:r>
            <a:r>
              <a:rPr lang="en-US" sz="1600">
                <a:solidFill>
                  <a:srgbClr val="FFFF00"/>
                </a:solidFill>
                <a:latin typeface="Arial" charset="0"/>
              </a:rPr>
              <a:t>Source: www.merck.com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600200" y="1371600"/>
            <a:ext cx="7162800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3200">
                <a:solidFill>
                  <a:srgbClr val="FFFF00"/>
                </a:solidFill>
                <a:latin typeface="Arial" charset="0"/>
              </a:rPr>
              <a:t>Parkinson’s disease affects about </a:t>
            </a:r>
          </a:p>
          <a:p>
            <a:pPr lvl="1" eaLnBrk="1" hangingPunct="1"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Arial" charset="0"/>
              </a:rPr>
              <a:t>1 of 250 people older than 40</a:t>
            </a:r>
          </a:p>
          <a:p>
            <a:pPr lvl="1" eaLnBrk="1" hangingPunct="1"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Arial" charset="0"/>
              </a:rPr>
              <a:t>1 out 100 people older than 65</a:t>
            </a:r>
          </a:p>
          <a:p>
            <a:pPr lvl="1" eaLnBrk="1" hangingPunct="1"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Arial" charset="0"/>
              </a:rPr>
              <a:t>1 of 10 older than 80.</a:t>
            </a:r>
          </a:p>
          <a:p>
            <a:pPr lvl="1" eaLnBrk="1" hangingPunct="1"/>
            <a:endParaRPr lang="en-US" sz="3200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Arial" charset="0"/>
              </a:rPr>
              <a:t>It commonly begins between ages of 50 and 79. </a:t>
            </a:r>
          </a:p>
          <a:p>
            <a:pPr eaLnBrk="1" hangingPunct="1"/>
            <a:endParaRPr lang="en-US" sz="3200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Arial" charset="0"/>
              </a:rPr>
              <a:t>Rarely occurs in children or adolescents                      </a:t>
            </a:r>
            <a:r>
              <a:rPr lang="en-US" sz="1600">
                <a:solidFill>
                  <a:srgbClr val="FFFF00"/>
                </a:solidFill>
                <a:latin typeface="Arial" charset="0"/>
              </a:rPr>
              <a:t>Source: www.merck.com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>
                <a:solidFill>
                  <a:schemeClr val="folHlink"/>
                </a:solidFill>
              </a:rPr>
              <a:t>Incidence of Parkinson’s in Pakistan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</a:rPr>
              <a:t>No research available on incidence of disease in Pakistan</a:t>
            </a:r>
          </a:p>
          <a:p>
            <a:pPr eaLnBrk="1" hangingPunct="1">
              <a:defRPr/>
            </a:pPr>
            <a:endParaRPr lang="en-US" smtClean="0">
              <a:solidFill>
                <a:schemeClr val="folHlink"/>
              </a:solidFill>
            </a:endParaRPr>
          </a:p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</a:rPr>
              <a:t>In a study conducted covering most populous countries of the world, estimated PD cases in Pakistan are around 450,000* and there are possibly another 500,000 who have never consulted a doctor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>
              <a:solidFill>
                <a:schemeClr val="folHlink"/>
              </a:solidFill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304800" y="6248400"/>
            <a:ext cx="548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1400" i="1">
                <a:solidFill>
                  <a:srgbClr val="FFFF00"/>
                </a:solidFill>
                <a:latin typeface="Tahoma" pitchFamily="34" charset="0"/>
              </a:rPr>
              <a:t>*Figures estimated based on incidence in India</a:t>
            </a:r>
            <a:r>
              <a:rPr lang="en-US" sz="1400" i="1">
                <a:latin typeface="Tahoma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Our mission</a:t>
            </a:r>
            <a:br>
              <a:rPr lang="en-US" sz="4000" smtClean="0"/>
            </a:br>
            <a:r>
              <a:rPr lang="en-US" sz="4000" smtClean="0"/>
              <a:t>To cultivate hope and promote wellness in PD patients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327275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25604" name="Picture 4" descr="20022009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2209800"/>
            <a:ext cx="3197225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6" descr="hands-raised-welcome-pho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40582">
            <a:off x="304800" y="2971800"/>
            <a:ext cx="297338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7" descr="happy coup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27787">
            <a:off x="3810000" y="3352800"/>
            <a:ext cx="2984500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8" descr="hpymotion pw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979682">
            <a:off x="6229350" y="2466975"/>
            <a:ext cx="23876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10" descr="Parkinsons final logo cropped with grey lin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4200" y="5194300"/>
            <a:ext cx="15240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609600" y="-609600"/>
            <a:ext cx="9140825" cy="6856413"/>
            <a:chOff x="0" y="0"/>
            <a:chExt cx="5758" cy="4319"/>
          </a:xfrm>
        </p:grpSpPr>
        <p:sp>
          <p:nvSpPr>
            <p:cNvPr id="21507" name="AutoShape 3"/>
            <p:cNvSpPr>
              <a:spLocks/>
            </p:cNvSpPr>
            <p:nvPr/>
          </p:nvSpPr>
          <p:spPr bwMode="auto">
            <a:xfrm>
              <a:off x="0" y="12"/>
              <a:ext cx="5758" cy="3273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2015" y="11985"/>
                  </a:moveTo>
                  <a:lnTo>
                    <a:pt x="0" y="0"/>
                  </a:lnTo>
                  <a:lnTo>
                    <a:pt x="0" y="3445"/>
                  </a:lnTo>
                  <a:lnTo>
                    <a:pt x="11428" y="13054"/>
                  </a:lnTo>
                  <a:lnTo>
                    <a:pt x="21600" y="21600"/>
                  </a:lnTo>
                  <a:lnTo>
                    <a:pt x="21600" y="21560"/>
                  </a:lnTo>
                  <a:lnTo>
                    <a:pt x="12015" y="11985"/>
                  </a:lnTo>
                  <a:close/>
                  <a:moveTo>
                    <a:pt x="12015" y="11985"/>
                  </a:moveTo>
                </a:path>
              </a:pathLst>
            </a:custGeom>
            <a:gradFill rotWithShape="0">
              <a:gsLst>
                <a:gs pos="0">
                  <a:srgbClr val="000051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08" name="AutoShape 4"/>
            <p:cNvSpPr>
              <a:spLocks/>
            </p:cNvSpPr>
            <p:nvPr/>
          </p:nvSpPr>
          <p:spPr bwMode="auto">
            <a:xfrm>
              <a:off x="149" y="0"/>
              <a:ext cx="5609" cy="3243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2220" y="11416"/>
                  </a:moveTo>
                  <a:lnTo>
                    <a:pt x="1665" y="0"/>
                  </a:lnTo>
                  <a:lnTo>
                    <a:pt x="0" y="0"/>
                  </a:lnTo>
                  <a:lnTo>
                    <a:pt x="11922" y="11896"/>
                  </a:lnTo>
                  <a:lnTo>
                    <a:pt x="21600" y="21600"/>
                  </a:lnTo>
                  <a:lnTo>
                    <a:pt x="21600" y="21560"/>
                  </a:lnTo>
                  <a:lnTo>
                    <a:pt x="12220" y="11416"/>
                  </a:lnTo>
                  <a:close/>
                  <a:moveTo>
                    <a:pt x="12220" y="11416"/>
                  </a:moveTo>
                </a:path>
              </a:pathLst>
            </a:custGeom>
            <a:gradFill rotWithShape="0">
              <a:gsLst>
                <a:gs pos="0">
                  <a:srgbClr val="00005D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09" name="AutoShape 5"/>
            <p:cNvSpPr>
              <a:spLocks/>
            </p:cNvSpPr>
            <p:nvPr/>
          </p:nvSpPr>
          <p:spPr bwMode="auto">
            <a:xfrm>
              <a:off x="0" y="3433"/>
              <a:ext cx="4038" cy="19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17550"/>
                  </a:moveTo>
                  <a:lnTo>
                    <a:pt x="21600" y="21600"/>
                  </a:lnTo>
                  <a:lnTo>
                    <a:pt x="21600" y="16200"/>
                  </a:lnTo>
                  <a:lnTo>
                    <a:pt x="0" y="0"/>
                  </a:lnTo>
                  <a:lnTo>
                    <a:pt x="0" y="17550"/>
                  </a:lnTo>
                  <a:close/>
                  <a:moveTo>
                    <a:pt x="0" y="17550"/>
                  </a:moveTo>
                </a:path>
              </a:pathLst>
            </a:custGeom>
            <a:gradFill rotWithShape="0">
              <a:gsLst>
                <a:gs pos="0">
                  <a:srgbClr val="000060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0" name="AutoShape 6"/>
            <p:cNvSpPr>
              <a:spLocks/>
            </p:cNvSpPr>
            <p:nvPr/>
          </p:nvSpPr>
          <p:spPr bwMode="auto">
            <a:xfrm>
              <a:off x="4038" y="3577"/>
              <a:ext cx="1720" cy="6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9636"/>
                  </a:lnTo>
                  <a:lnTo>
                    <a:pt x="0" y="0"/>
                  </a:lnTo>
                  <a:lnTo>
                    <a:pt x="0" y="15709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1" name="AutoShape 7"/>
            <p:cNvSpPr>
              <a:spLocks/>
            </p:cNvSpPr>
            <p:nvPr/>
          </p:nvSpPr>
          <p:spPr bwMode="auto">
            <a:xfrm>
              <a:off x="0" y="3726"/>
              <a:ext cx="4784" cy="329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21600" y="5055"/>
                  </a:lnTo>
                  <a:lnTo>
                    <a:pt x="21600" y="0"/>
                  </a:lnTo>
                  <a:lnTo>
                    <a:pt x="0" y="7025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gradFill rotWithShape="0">
              <a:gsLst>
                <a:gs pos="0">
                  <a:srgbClr val="00007D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2" name="AutoShape 8"/>
            <p:cNvSpPr>
              <a:spLocks/>
            </p:cNvSpPr>
            <p:nvPr/>
          </p:nvSpPr>
          <p:spPr bwMode="auto">
            <a:xfrm>
              <a:off x="4784" y="3702"/>
              <a:ext cx="974" cy="10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10265"/>
                  </a:moveTo>
                  <a:lnTo>
                    <a:pt x="21600" y="0"/>
                  </a:lnTo>
                  <a:lnTo>
                    <a:pt x="0" y="5133"/>
                  </a:lnTo>
                  <a:lnTo>
                    <a:pt x="0" y="21600"/>
                  </a:lnTo>
                  <a:lnTo>
                    <a:pt x="21600" y="10265"/>
                  </a:lnTo>
                  <a:close/>
                  <a:moveTo>
                    <a:pt x="21600" y="10265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3" name="AutoShape 9"/>
            <p:cNvSpPr>
              <a:spLocks/>
            </p:cNvSpPr>
            <p:nvPr/>
          </p:nvSpPr>
          <p:spPr bwMode="auto">
            <a:xfrm>
              <a:off x="3619" y="3815"/>
              <a:ext cx="2139" cy="19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0"/>
                  </a:moveTo>
                  <a:lnTo>
                    <a:pt x="0" y="17018"/>
                  </a:lnTo>
                  <a:lnTo>
                    <a:pt x="0" y="21600"/>
                  </a:lnTo>
                  <a:lnTo>
                    <a:pt x="21600" y="0"/>
                  </a:lnTo>
                  <a:close/>
                  <a:moveTo>
                    <a:pt x="21600" y="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4" name="AutoShape 10"/>
            <p:cNvSpPr>
              <a:spLocks/>
            </p:cNvSpPr>
            <p:nvPr/>
          </p:nvSpPr>
          <p:spPr bwMode="auto">
            <a:xfrm>
              <a:off x="0" y="3971"/>
              <a:ext cx="3619" cy="34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1854" y="21600"/>
                  </a:lnTo>
                  <a:lnTo>
                    <a:pt x="21600" y="2607"/>
                  </a:lnTo>
                  <a:lnTo>
                    <a:pt x="21600" y="0"/>
                  </a:lnTo>
                  <a:lnTo>
                    <a:pt x="0" y="16386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gradFill rotWithShape="0">
              <a:gsLst>
                <a:gs pos="0">
                  <a:srgbClr val="00006F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5" name="AutoShape 11"/>
            <p:cNvSpPr>
              <a:spLocks/>
            </p:cNvSpPr>
            <p:nvPr/>
          </p:nvSpPr>
          <p:spPr bwMode="auto">
            <a:xfrm>
              <a:off x="2097" y="4043"/>
              <a:ext cx="2514" cy="27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8725" y="21600"/>
                  </a:moveTo>
                  <a:lnTo>
                    <a:pt x="21600" y="15965"/>
                  </a:lnTo>
                  <a:lnTo>
                    <a:pt x="19395" y="0"/>
                  </a:lnTo>
                  <a:lnTo>
                    <a:pt x="0" y="21600"/>
                  </a:lnTo>
                  <a:lnTo>
                    <a:pt x="18725" y="21600"/>
                  </a:lnTo>
                  <a:close/>
                  <a:moveTo>
                    <a:pt x="18725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6" name="AutoShape 12"/>
            <p:cNvSpPr>
              <a:spLocks/>
            </p:cNvSpPr>
            <p:nvPr/>
          </p:nvSpPr>
          <p:spPr bwMode="auto">
            <a:xfrm>
              <a:off x="4354" y="3869"/>
              <a:ext cx="1404" cy="37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7200"/>
                  </a:moveTo>
                  <a:lnTo>
                    <a:pt x="21600" y="0"/>
                  </a:lnTo>
                  <a:lnTo>
                    <a:pt x="0" y="9943"/>
                  </a:lnTo>
                  <a:lnTo>
                    <a:pt x="3951" y="21600"/>
                  </a:lnTo>
                  <a:lnTo>
                    <a:pt x="21600" y="7200"/>
                  </a:lnTo>
                  <a:close/>
                  <a:moveTo>
                    <a:pt x="21600" y="72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8089D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7" name="AutoShape 13"/>
            <p:cNvSpPr>
              <a:spLocks/>
            </p:cNvSpPr>
            <p:nvPr/>
          </p:nvSpPr>
          <p:spPr bwMode="auto">
            <a:xfrm>
              <a:off x="5030" y="3151"/>
              <a:ext cx="728" cy="24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0"/>
                  </a:lnTo>
                  <a:lnTo>
                    <a:pt x="0" y="54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8" name="AutoShape 14"/>
            <p:cNvSpPr>
              <a:spLocks/>
            </p:cNvSpPr>
            <p:nvPr/>
          </p:nvSpPr>
          <p:spPr bwMode="auto">
            <a:xfrm>
              <a:off x="0" y="1486"/>
              <a:ext cx="5030" cy="167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930"/>
                  </a:moveTo>
                  <a:lnTo>
                    <a:pt x="21600" y="21600"/>
                  </a:lnTo>
                  <a:lnTo>
                    <a:pt x="21600" y="21522"/>
                  </a:lnTo>
                  <a:lnTo>
                    <a:pt x="0" y="0"/>
                  </a:lnTo>
                  <a:lnTo>
                    <a:pt x="0" y="930"/>
                  </a:lnTo>
                  <a:close/>
                  <a:moveTo>
                    <a:pt x="0" y="930"/>
                  </a:moveTo>
                </a:path>
              </a:pathLst>
            </a:custGeom>
            <a:gradFill rotWithShape="0">
              <a:gsLst>
                <a:gs pos="0">
                  <a:srgbClr val="000053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9" name="AutoShape 15"/>
            <p:cNvSpPr>
              <a:spLocks/>
            </p:cNvSpPr>
            <p:nvPr/>
          </p:nvSpPr>
          <p:spPr bwMode="auto">
            <a:xfrm>
              <a:off x="5030" y="3049"/>
              <a:ext cx="728" cy="31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21192"/>
                  </a:lnTo>
                  <a:lnTo>
                    <a:pt x="0" y="0"/>
                  </a:lnTo>
                  <a:lnTo>
                    <a:pt x="0" y="3668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0" name="AutoShape 16"/>
            <p:cNvSpPr>
              <a:spLocks/>
            </p:cNvSpPr>
            <p:nvPr/>
          </p:nvSpPr>
          <p:spPr bwMode="auto">
            <a:xfrm>
              <a:off x="0" y="916"/>
              <a:ext cx="5030" cy="218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3909"/>
                  </a:moveTo>
                  <a:lnTo>
                    <a:pt x="21600" y="21600"/>
                  </a:lnTo>
                  <a:lnTo>
                    <a:pt x="21600" y="21067"/>
                  </a:lnTo>
                  <a:lnTo>
                    <a:pt x="0" y="0"/>
                  </a:lnTo>
                  <a:lnTo>
                    <a:pt x="0" y="3909"/>
                  </a:lnTo>
                  <a:close/>
                  <a:moveTo>
                    <a:pt x="0" y="3909"/>
                  </a:moveTo>
                </a:path>
              </a:pathLst>
            </a:custGeom>
            <a:gradFill rotWithShape="0">
              <a:gsLst>
                <a:gs pos="0">
                  <a:srgbClr val="000055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1" name="AutoShape 17"/>
            <p:cNvSpPr>
              <a:spLocks/>
            </p:cNvSpPr>
            <p:nvPr/>
          </p:nvSpPr>
          <p:spPr bwMode="auto">
            <a:xfrm>
              <a:off x="2294" y="0"/>
              <a:ext cx="3159" cy="272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477" y="21600"/>
                  </a:lnTo>
                  <a:lnTo>
                    <a:pt x="21600" y="21418"/>
                  </a:lnTo>
                  <a:lnTo>
                    <a:pt x="69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A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2" name="AutoShape 18"/>
            <p:cNvSpPr>
              <a:spLocks/>
            </p:cNvSpPr>
            <p:nvPr/>
          </p:nvSpPr>
          <p:spPr bwMode="auto">
            <a:xfrm>
              <a:off x="5435" y="2702"/>
              <a:ext cx="323" cy="299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8999"/>
                  </a:lnTo>
                  <a:lnTo>
                    <a:pt x="1204" y="0"/>
                  </a:lnTo>
                  <a:lnTo>
                    <a:pt x="0" y="1662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F0F9F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3" name="AutoShape 19"/>
            <p:cNvSpPr>
              <a:spLocks/>
            </p:cNvSpPr>
            <p:nvPr/>
          </p:nvSpPr>
          <p:spPr bwMode="auto">
            <a:xfrm>
              <a:off x="5477" y="2588"/>
              <a:ext cx="281" cy="33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1155"/>
                  </a:lnTo>
                  <a:lnTo>
                    <a:pt x="7379" y="0"/>
                  </a:lnTo>
                  <a:lnTo>
                    <a:pt x="0" y="5803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4" name="AutoShape 20"/>
            <p:cNvSpPr>
              <a:spLocks/>
            </p:cNvSpPr>
            <p:nvPr/>
          </p:nvSpPr>
          <p:spPr bwMode="auto">
            <a:xfrm>
              <a:off x="2454" y="0"/>
              <a:ext cx="3119" cy="267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0936" y="21600"/>
                  </a:lnTo>
                  <a:lnTo>
                    <a:pt x="21600" y="20875"/>
                  </a:lnTo>
                  <a:lnTo>
                    <a:pt x="265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6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5" name="AutoShape 21"/>
            <p:cNvSpPr>
              <a:spLocks/>
            </p:cNvSpPr>
            <p:nvPr/>
          </p:nvSpPr>
          <p:spPr bwMode="auto">
            <a:xfrm>
              <a:off x="5626" y="2534"/>
              <a:ext cx="132" cy="13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FF99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6" name="AutoShape 22"/>
            <p:cNvSpPr>
              <a:spLocks/>
            </p:cNvSpPr>
            <p:nvPr/>
          </p:nvSpPr>
          <p:spPr bwMode="auto">
            <a:xfrm>
              <a:off x="3112" y="0"/>
              <a:ext cx="2514" cy="253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56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E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7" name="AutoShape 23"/>
            <p:cNvSpPr>
              <a:spLocks/>
            </p:cNvSpPr>
            <p:nvPr/>
          </p:nvSpPr>
          <p:spPr bwMode="auto">
            <a:xfrm>
              <a:off x="3488" y="0"/>
              <a:ext cx="2198" cy="248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482" y="21600"/>
                  </a:lnTo>
                  <a:lnTo>
                    <a:pt x="21600" y="21548"/>
                  </a:lnTo>
                  <a:lnTo>
                    <a:pt x="3112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8" name="AutoShape 24"/>
            <p:cNvSpPr>
              <a:spLocks/>
            </p:cNvSpPr>
            <p:nvPr/>
          </p:nvSpPr>
          <p:spPr bwMode="auto">
            <a:xfrm>
              <a:off x="5674" y="2474"/>
              <a:ext cx="84" cy="9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20250"/>
                  </a:lnTo>
                  <a:lnTo>
                    <a:pt x="3086" y="0"/>
                  </a:lnTo>
                  <a:lnTo>
                    <a:pt x="0" y="135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1717A3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9" name="AutoShape 25"/>
            <p:cNvSpPr>
              <a:spLocks/>
            </p:cNvSpPr>
            <p:nvPr/>
          </p:nvSpPr>
          <p:spPr bwMode="auto">
            <a:xfrm>
              <a:off x="5603" y="850"/>
              <a:ext cx="155" cy="51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8540"/>
                  </a:lnTo>
                  <a:lnTo>
                    <a:pt x="10730" y="0"/>
                  </a:lnTo>
                  <a:lnTo>
                    <a:pt x="0" y="8037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80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0" name="AutoShape 26"/>
            <p:cNvSpPr>
              <a:spLocks/>
            </p:cNvSpPr>
            <p:nvPr/>
          </p:nvSpPr>
          <p:spPr bwMode="auto">
            <a:xfrm>
              <a:off x="5107" y="0"/>
              <a:ext cx="573" cy="104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18702" y="21600"/>
                  </a:lnTo>
                  <a:lnTo>
                    <a:pt x="21600" y="17624"/>
                  </a:lnTo>
                  <a:lnTo>
                    <a:pt x="9445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55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1" name="AutoShape 27"/>
            <p:cNvSpPr>
              <a:spLocks/>
            </p:cNvSpPr>
            <p:nvPr/>
          </p:nvSpPr>
          <p:spPr bwMode="auto">
            <a:xfrm>
              <a:off x="5411" y="0"/>
              <a:ext cx="341" cy="79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9121" y="0"/>
                  </a:moveTo>
                  <a:lnTo>
                    <a:pt x="0" y="0"/>
                  </a:lnTo>
                  <a:lnTo>
                    <a:pt x="18179" y="21600"/>
                  </a:lnTo>
                  <a:lnTo>
                    <a:pt x="21600" y="17697"/>
                  </a:lnTo>
                  <a:lnTo>
                    <a:pt x="9121" y="0"/>
                  </a:lnTo>
                  <a:close/>
                  <a:moveTo>
                    <a:pt x="9121" y="0"/>
                  </a:moveTo>
                </a:path>
              </a:pathLst>
            </a:custGeom>
            <a:gradFill rotWithShape="0">
              <a:gsLst>
                <a:gs pos="0">
                  <a:srgbClr val="000059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2" name="AutoShape 28"/>
            <p:cNvSpPr>
              <a:spLocks/>
            </p:cNvSpPr>
            <p:nvPr/>
          </p:nvSpPr>
          <p:spPr bwMode="auto">
            <a:xfrm>
              <a:off x="5698" y="653"/>
              <a:ext cx="60" cy="31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9969"/>
                  </a:moveTo>
                  <a:lnTo>
                    <a:pt x="21600" y="21600"/>
                  </a:lnTo>
                  <a:lnTo>
                    <a:pt x="21600" y="415"/>
                  </a:lnTo>
                  <a:lnTo>
                    <a:pt x="19440" y="0"/>
                  </a:lnTo>
                  <a:lnTo>
                    <a:pt x="0" y="9969"/>
                  </a:lnTo>
                  <a:close/>
                  <a:moveTo>
                    <a:pt x="0" y="9969"/>
                  </a:moveTo>
                </a:path>
              </a:pathLst>
            </a:custGeom>
            <a:solidFill>
              <a:srgbClr val="000080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3" name="AutoShape 29"/>
            <p:cNvSpPr>
              <a:spLocks/>
            </p:cNvSpPr>
            <p:nvPr/>
          </p:nvSpPr>
          <p:spPr bwMode="auto">
            <a:xfrm>
              <a:off x="2" y="1601"/>
              <a:ext cx="5752" cy="186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4299"/>
                  </a:moveTo>
                  <a:lnTo>
                    <a:pt x="21600" y="21600"/>
                  </a:lnTo>
                  <a:lnTo>
                    <a:pt x="21600" y="21252"/>
                  </a:lnTo>
                  <a:lnTo>
                    <a:pt x="0" y="0"/>
                  </a:lnTo>
                  <a:lnTo>
                    <a:pt x="0" y="4299"/>
                  </a:lnTo>
                  <a:close/>
                  <a:moveTo>
                    <a:pt x="0" y="4299"/>
                  </a:moveTo>
                </a:path>
              </a:pathLst>
            </a:custGeom>
            <a:gradFill rotWithShape="0">
              <a:gsLst>
                <a:gs pos="0">
                  <a:srgbClr val="000061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4" name="AutoShape 30"/>
            <p:cNvSpPr>
              <a:spLocks/>
            </p:cNvSpPr>
            <p:nvPr/>
          </p:nvSpPr>
          <p:spPr bwMode="auto">
            <a:xfrm>
              <a:off x="2" y="2152"/>
              <a:ext cx="5752" cy="133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5913"/>
                  </a:moveTo>
                  <a:lnTo>
                    <a:pt x="21600" y="21600"/>
                  </a:lnTo>
                  <a:lnTo>
                    <a:pt x="21600" y="21503"/>
                  </a:lnTo>
                  <a:lnTo>
                    <a:pt x="0" y="0"/>
                  </a:lnTo>
                  <a:lnTo>
                    <a:pt x="0" y="5913"/>
                  </a:lnTo>
                  <a:close/>
                  <a:moveTo>
                    <a:pt x="0" y="5913"/>
                  </a:moveTo>
                </a:path>
              </a:pathLst>
            </a:custGeom>
            <a:gradFill rotWithShape="0">
              <a:gsLst>
                <a:gs pos="0">
                  <a:srgbClr val="00005D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5" name="AutoShape 31"/>
            <p:cNvSpPr>
              <a:spLocks/>
            </p:cNvSpPr>
            <p:nvPr/>
          </p:nvSpPr>
          <p:spPr bwMode="auto">
            <a:xfrm>
              <a:off x="2" y="3177"/>
              <a:ext cx="5752" cy="41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504"/>
                  </a:moveTo>
                  <a:lnTo>
                    <a:pt x="21600" y="21600"/>
                  </a:lnTo>
                  <a:lnTo>
                    <a:pt x="21600" y="20974"/>
                  </a:lnTo>
                  <a:lnTo>
                    <a:pt x="0" y="0"/>
                  </a:lnTo>
                  <a:lnTo>
                    <a:pt x="0" y="2504"/>
                  </a:lnTo>
                  <a:close/>
                  <a:moveTo>
                    <a:pt x="0" y="2504"/>
                  </a:moveTo>
                </a:path>
              </a:pathLst>
            </a:custGeom>
            <a:gradFill rotWithShape="0">
              <a:gsLst>
                <a:gs pos="0">
                  <a:srgbClr val="000081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6" name="AutoShape 32"/>
            <p:cNvSpPr>
              <a:spLocks/>
            </p:cNvSpPr>
            <p:nvPr/>
          </p:nvSpPr>
          <p:spPr bwMode="auto">
            <a:xfrm>
              <a:off x="1297" y="0"/>
              <a:ext cx="4457" cy="317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437"/>
                  </a:lnTo>
                  <a:lnTo>
                    <a:pt x="60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A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7" name="AutoShape 33"/>
            <p:cNvSpPr>
              <a:spLocks/>
            </p:cNvSpPr>
            <p:nvPr/>
          </p:nvSpPr>
          <p:spPr bwMode="auto">
            <a:xfrm>
              <a:off x="3321" y="0"/>
              <a:ext cx="2433" cy="261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550"/>
                  </a:lnTo>
                  <a:lnTo>
                    <a:pt x="58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81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8" name="AutoShape 34"/>
            <p:cNvSpPr>
              <a:spLocks/>
            </p:cNvSpPr>
            <p:nvPr/>
          </p:nvSpPr>
          <p:spPr bwMode="auto">
            <a:xfrm>
              <a:off x="3950" y="0"/>
              <a:ext cx="1804" cy="246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5820" y="0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21600" y="19706"/>
                  </a:lnTo>
                  <a:lnTo>
                    <a:pt x="21528" y="19706"/>
                  </a:lnTo>
                  <a:lnTo>
                    <a:pt x="5820" y="0"/>
                  </a:lnTo>
                  <a:close/>
                  <a:moveTo>
                    <a:pt x="5820" y="0"/>
                  </a:moveTo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9" name="AutoShape 35"/>
            <p:cNvSpPr>
              <a:spLocks/>
            </p:cNvSpPr>
            <p:nvPr/>
          </p:nvSpPr>
          <p:spPr bwMode="auto">
            <a:xfrm>
              <a:off x="4519" y="0"/>
              <a:ext cx="1235" cy="207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225"/>
                  </a:lnTo>
                  <a:lnTo>
                    <a:pt x="73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58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40" name="AutoShape 36"/>
            <p:cNvSpPr>
              <a:spLocks/>
            </p:cNvSpPr>
            <p:nvPr/>
          </p:nvSpPr>
          <p:spPr bwMode="auto">
            <a:xfrm>
              <a:off x="4694" y="0"/>
              <a:ext cx="1060" cy="193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533"/>
                  </a:lnTo>
                  <a:lnTo>
                    <a:pt x="1102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F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41" name="AutoShape 37"/>
            <p:cNvSpPr>
              <a:spLocks/>
            </p:cNvSpPr>
            <p:nvPr/>
          </p:nvSpPr>
          <p:spPr bwMode="auto">
            <a:xfrm>
              <a:off x="4981" y="0"/>
              <a:ext cx="773" cy="148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0816"/>
                  </a:moveTo>
                  <a:lnTo>
                    <a:pt x="1177" y="0"/>
                  </a:lnTo>
                  <a:lnTo>
                    <a:pt x="0" y="0"/>
                  </a:lnTo>
                  <a:lnTo>
                    <a:pt x="21600" y="21600"/>
                  </a:lnTo>
                  <a:lnTo>
                    <a:pt x="21600" y="20816"/>
                  </a:lnTo>
                  <a:close/>
                  <a:moveTo>
                    <a:pt x="21600" y="20816"/>
                  </a:moveTo>
                </a:path>
              </a:pathLst>
            </a:custGeom>
            <a:gradFill rotWithShape="0">
              <a:gsLst>
                <a:gs pos="0">
                  <a:srgbClr val="000078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0"/>
              <a:chExt cx="5758" cy="1858"/>
            </a:xfrm>
          </p:grpSpPr>
          <p:sp>
            <p:nvSpPr>
              <p:cNvPr id="21543" name="AutoShape 39"/>
              <p:cNvSpPr>
                <a:spLocks/>
              </p:cNvSpPr>
              <p:nvPr/>
            </p:nvSpPr>
            <p:spPr bwMode="auto">
              <a:xfrm>
                <a:off x="0" y="0"/>
                <a:ext cx="3670" cy="1313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6021"/>
                    </a:lnTo>
                    <a:lnTo>
                      <a:pt x="21458" y="21600"/>
                    </a:lnTo>
                    <a:lnTo>
                      <a:pt x="21529" y="20317"/>
                    </a:lnTo>
                    <a:lnTo>
                      <a:pt x="21600" y="19132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gradFill rotWithShape="0">
                <a:gsLst>
                  <a:gs pos="0">
                    <a:srgbClr val="00006F"/>
                  </a:gs>
                  <a:gs pos="100000">
                    <a:srgbClr val="000099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21544" name="AutoShape 40"/>
              <p:cNvSpPr>
                <a:spLocks/>
              </p:cNvSpPr>
              <p:nvPr/>
            </p:nvSpPr>
            <p:spPr bwMode="auto">
              <a:xfrm>
                <a:off x="3646" y="1163"/>
                <a:ext cx="2112" cy="695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21600" y="20668"/>
                    </a:moveTo>
                    <a:lnTo>
                      <a:pt x="246" y="0"/>
                    </a:lnTo>
                    <a:lnTo>
                      <a:pt x="123" y="2238"/>
                    </a:lnTo>
                    <a:lnTo>
                      <a:pt x="0" y="4662"/>
                    </a:lnTo>
                    <a:lnTo>
                      <a:pt x="21600" y="21600"/>
                    </a:lnTo>
                    <a:lnTo>
                      <a:pt x="21600" y="20668"/>
                    </a:lnTo>
                    <a:close/>
                    <a:moveTo>
                      <a:pt x="21600" y="20668"/>
                    </a:moveTo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1717A3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</p:grpSp>
      <p:sp>
        <p:nvSpPr>
          <p:cNvPr id="21545" name="Text Box 41"/>
          <p:cNvSpPr txBox="1">
            <a:spLocks noChangeArrowheads="1"/>
          </p:cNvSpPr>
          <p:nvPr/>
        </p:nvSpPr>
        <p:spPr bwMode="auto">
          <a:xfrm>
            <a:off x="7477125" y="5678488"/>
            <a:ext cx="284163" cy="219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b"/>
          <a:lstStyle/>
          <a:p>
            <a:pPr algn="ctr" eaLnBrk="1" hangingPunct="1"/>
            <a:fld id="{F793D962-8B65-4A1E-B2CD-2D1588627E81}" type="slidenum">
              <a:rPr lang="en-US"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  <a:sym typeface="Arial" charset="0"/>
              </a:rPr>
              <a:pPr algn="ctr" eaLnBrk="1" hangingPunct="1"/>
              <a:t>14</a:t>
            </a:fld>
            <a:endParaRPr lang="en-US" sz="12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1546" name="Rectangle 4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32080"/>
          <a:lstStyle/>
          <a:p>
            <a:r>
              <a:rPr lang="en-US" sz="4000"/>
              <a:t/>
            </a:r>
            <a:br>
              <a:rPr lang="en-US" sz="4000"/>
            </a:br>
            <a:r>
              <a:rPr lang="en-US" sz="4000"/>
              <a:t/>
            </a:r>
            <a:br>
              <a:rPr lang="en-US" sz="4000"/>
            </a:br>
            <a:endParaRPr lang="en-US" sz="4000"/>
          </a:p>
        </p:txBody>
      </p:sp>
      <p:pic>
        <p:nvPicPr>
          <p:cNvPr id="21547" name="Picture 4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"/>
            <a:ext cx="9144000" cy="599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548" name="Picture 44" descr="Parkinsons final logo cropped with grey li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4800600"/>
            <a:ext cx="1265238" cy="10541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228600"/>
            <a:ext cx="855606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Our Aim- The Pakistan Parkinson’s Society will</a:t>
            </a:r>
            <a:b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Encourage Persons with Parkinson’s to </a:t>
            </a:r>
          </a:p>
          <a:p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take charge and live life fully</a:t>
            </a: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2209800"/>
            <a:ext cx="94488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Raise awareness among masses</a:t>
            </a:r>
          </a:p>
          <a:p>
            <a:pPr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Show support to people living with Parkinson's along with their families, caregivers and friends </a:t>
            </a:r>
          </a:p>
          <a:p>
            <a:pPr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Bring best practices from advanced countries to improve quality of life in patients </a:t>
            </a:r>
          </a:p>
          <a:p>
            <a:pPr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Create awareness of complementary strategies, Exercise, Physiotherapy, Occupational therapy, Speech therapy, Music therapy etc</a:t>
            </a:r>
          </a:p>
        </p:txBody>
      </p:sp>
      <p:pic>
        <p:nvPicPr>
          <p:cNvPr id="44038" name="Picture 6" descr="Parkinsons final logo cropped with grey l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1219200"/>
            <a:ext cx="1265238" cy="1054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6067425"/>
            <a:ext cx="1447800" cy="790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 rIns="132080"/>
          <a:lstStyle/>
          <a:p>
            <a:pPr eaLnBrk="1" hangingPunct="1">
              <a:defRPr/>
            </a:pPr>
            <a:r>
              <a:rPr lang="en-US" sz="2800" smtClean="0">
                <a:cs typeface="Arial" charset="0"/>
                <a:sym typeface="Arial" charset="0"/>
              </a:rPr>
              <a:t>World Parkinsons Day seminar - April 2008</a:t>
            </a:r>
            <a:endParaRPr lang="en-US" sz="2800" smtClean="0">
              <a:sym typeface="Arial" charset="0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0"/>
            <a:ext cx="8586788" cy="685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175" y="669925"/>
            <a:ext cx="8107363" cy="5791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96200" y="6067425"/>
            <a:ext cx="1447800" cy="790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3316" name="Rectangle 4"/>
          <p:cNvSpPr>
            <a:spLocks/>
          </p:cNvSpPr>
          <p:nvPr/>
        </p:nvSpPr>
        <p:spPr bwMode="auto">
          <a:xfrm>
            <a:off x="571500" y="101600"/>
            <a:ext cx="8039100" cy="50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eaLnBrk="1" hangingPunct="1"/>
            <a:r>
              <a:rPr lang="en-US" sz="2900">
                <a:latin typeface="Arial" charset="0"/>
                <a:cs typeface="Arial" charset="0"/>
                <a:sym typeface="Arial" charset="0"/>
              </a:rPr>
              <a:t>Parkinsons Management clinic - Jan 2009</a:t>
            </a:r>
          </a:p>
        </p:txBody>
      </p:sp>
      <p:pic>
        <p:nvPicPr>
          <p:cNvPr id="13317" name="Picture 5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96200" y="6067425"/>
            <a:ext cx="1447800" cy="790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6067425"/>
            <a:ext cx="1447800" cy="790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600" y="682625"/>
            <a:ext cx="8159750" cy="5829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8436" name="Rectangle 4"/>
          <p:cNvSpPr>
            <a:spLocks/>
          </p:cNvSpPr>
          <p:nvPr/>
        </p:nvSpPr>
        <p:spPr bwMode="auto">
          <a:xfrm>
            <a:off x="546100" y="177800"/>
            <a:ext cx="8212138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40639" bIns="0">
            <a:spAutoFit/>
          </a:bodyPr>
          <a:lstStyle/>
          <a:p>
            <a:pPr marL="39688" eaLnBrk="1" hangingPunct="1"/>
            <a:r>
              <a:rPr lang="en-US" sz="2500">
                <a:latin typeface="Arial" charset="0"/>
                <a:cs typeface="Arial" charset="0"/>
                <a:sym typeface="Arial" charset="0"/>
              </a:rPr>
              <a:t>Seminar on Effective Speaking Techniques - August 2008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609600" y="-609600"/>
            <a:ext cx="9140825" cy="6856413"/>
            <a:chOff x="0" y="0"/>
            <a:chExt cx="5758" cy="4319"/>
          </a:xfrm>
        </p:grpSpPr>
        <p:sp>
          <p:nvSpPr>
            <p:cNvPr id="21507" name="AutoShape 3"/>
            <p:cNvSpPr>
              <a:spLocks/>
            </p:cNvSpPr>
            <p:nvPr/>
          </p:nvSpPr>
          <p:spPr bwMode="auto">
            <a:xfrm>
              <a:off x="0" y="12"/>
              <a:ext cx="5758" cy="3273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2015" y="11985"/>
                  </a:moveTo>
                  <a:lnTo>
                    <a:pt x="0" y="0"/>
                  </a:lnTo>
                  <a:lnTo>
                    <a:pt x="0" y="3445"/>
                  </a:lnTo>
                  <a:lnTo>
                    <a:pt x="11428" y="13054"/>
                  </a:lnTo>
                  <a:lnTo>
                    <a:pt x="21600" y="21600"/>
                  </a:lnTo>
                  <a:lnTo>
                    <a:pt x="21600" y="21560"/>
                  </a:lnTo>
                  <a:lnTo>
                    <a:pt x="12015" y="11985"/>
                  </a:lnTo>
                  <a:close/>
                  <a:moveTo>
                    <a:pt x="12015" y="11985"/>
                  </a:moveTo>
                </a:path>
              </a:pathLst>
            </a:custGeom>
            <a:gradFill rotWithShape="0">
              <a:gsLst>
                <a:gs pos="0">
                  <a:srgbClr val="000051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08" name="AutoShape 4"/>
            <p:cNvSpPr>
              <a:spLocks/>
            </p:cNvSpPr>
            <p:nvPr/>
          </p:nvSpPr>
          <p:spPr bwMode="auto">
            <a:xfrm>
              <a:off x="149" y="0"/>
              <a:ext cx="5609" cy="3243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2220" y="11416"/>
                  </a:moveTo>
                  <a:lnTo>
                    <a:pt x="1665" y="0"/>
                  </a:lnTo>
                  <a:lnTo>
                    <a:pt x="0" y="0"/>
                  </a:lnTo>
                  <a:lnTo>
                    <a:pt x="11922" y="11896"/>
                  </a:lnTo>
                  <a:lnTo>
                    <a:pt x="21600" y="21600"/>
                  </a:lnTo>
                  <a:lnTo>
                    <a:pt x="21600" y="21560"/>
                  </a:lnTo>
                  <a:lnTo>
                    <a:pt x="12220" y="11416"/>
                  </a:lnTo>
                  <a:close/>
                  <a:moveTo>
                    <a:pt x="12220" y="11416"/>
                  </a:moveTo>
                </a:path>
              </a:pathLst>
            </a:custGeom>
            <a:gradFill rotWithShape="0">
              <a:gsLst>
                <a:gs pos="0">
                  <a:srgbClr val="00005D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09" name="AutoShape 5"/>
            <p:cNvSpPr>
              <a:spLocks/>
            </p:cNvSpPr>
            <p:nvPr/>
          </p:nvSpPr>
          <p:spPr bwMode="auto">
            <a:xfrm>
              <a:off x="0" y="3433"/>
              <a:ext cx="4038" cy="19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17550"/>
                  </a:moveTo>
                  <a:lnTo>
                    <a:pt x="21600" y="21600"/>
                  </a:lnTo>
                  <a:lnTo>
                    <a:pt x="21600" y="16200"/>
                  </a:lnTo>
                  <a:lnTo>
                    <a:pt x="0" y="0"/>
                  </a:lnTo>
                  <a:lnTo>
                    <a:pt x="0" y="17550"/>
                  </a:lnTo>
                  <a:close/>
                  <a:moveTo>
                    <a:pt x="0" y="17550"/>
                  </a:moveTo>
                </a:path>
              </a:pathLst>
            </a:custGeom>
            <a:gradFill rotWithShape="0">
              <a:gsLst>
                <a:gs pos="0">
                  <a:srgbClr val="000060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0" name="AutoShape 6"/>
            <p:cNvSpPr>
              <a:spLocks/>
            </p:cNvSpPr>
            <p:nvPr/>
          </p:nvSpPr>
          <p:spPr bwMode="auto">
            <a:xfrm>
              <a:off x="4038" y="3577"/>
              <a:ext cx="1720" cy="6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9636"/>
                  </a:lnTo>
                  <a:lnTo>
                    <a:pt x="0" y="0"/>
                  </a:lnTo>
                  <a:lnTo>
                    <a:pt x="0" y="15709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1" name="AutoShape 7"/>
            <p:cNvSpPr>
              <a:spLocks/>
            </p:cNvSpPr>
            <p:nvPr/>
          </p:nvSpPr>
          <p:spPr bwMode="auto">
            <a:xfrm>
              <a:off x="0" y="3726"/>
              <a:ext cx="4784" cy="329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21600" y="5055"/>
                  </a:lnTo>
                  <a:lnTo>
                    <a:pt x="21600" y="0"/>
                  </a:lnTo>
                  <a:lnTo>
                    <a:pt x="0" y="7025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gradFill rotWithShape="0">
              <a:gsLst>
                <a:gs pos="0">
                  <a:srgbClr val="00007D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2" name="AutoShape 8"/>
            <p:cNvSpPr>
              <a:spLocks/>
            </p:cNvSpPr>
            <p:nvPr/>
          </p:nvSpPr>
          <p:spPr bwMode="auto">
            <a:xfrm>
              <a:off x="4784" y="3702"/>
              <a:ext cx="974" cy="10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10265"/>
                  </a:moveTo>
                  <a:lnTo>
                    <a:pt x="21600" y="0"/>
                  </a:lnTo>
                  <a:lnTo>
                    <a:pt x="0" y="5133"/>
                  </a:lnTo>
                  <a:lnTo>
                    <a:pt x="0" y="21600"/>
                  </a:lnTo>
                  <a:lnTo>
                    <a:pt x="21600" y="10265"/>
                  </a:lnTo>
                  <a:close/>
                  <a:moveTo>
                    <a:pt x="21600" y="10265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3" name="AutoShape 9"/>
            <p:cNvSpPr>
              <a:spLocks/>
            </p:cNvSpPr>
            <p:nvPr/>
          </p:nvSpPr>
          <p:spPr bwMode="auto">
            <a:xfrm>
              <a:off x="3619" y="3815"/>
              <a:ext cx="2139" cy="19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0"/>
                  </a:moveTo>
                  <a:lnTo>
                    <a:pt x="0" y="17018"/>
                  </a:lnTo>
                  <a:lnTo>
                    <a:pt x="0" y="21600"/>
                  </a:lnTo>
                  <a:lnTo>
                    <a:pt x="21600" y="0"/>
                  </a:lnTo>
                  <a:close/>
                  <a:moveTo>
                    <a:pt x="21600" y="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4" name="AutoShape 10"/>
            <p:cNvSpPr>
              <a:spLocks/>
            </p:cNvSpPr>
            <p:nvPr/>
          </p:nvSpPr>
          <p:spPr bwMode="auto">
            <a:xfrm>
              <a:off x="0" y="3971"/>
              <a:ext cx="3619" cy="34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1854" y="21600"/>
                  </a:lnTo>
                  <a:lnTo>
                    <a:pt x="21600" y="2607"/>
                  </a:lnTo>
                  <a:lnTo>
                    <a:pt x="21600" y="0"/>
                  </a:lnTo>
                  <a:lnTo>
                    <a:pt x="0" y="16386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gradFill rotWithShape="0">
              <a:gsLst>
                <a:gs pos="0">
                  <a:srgbClr val="00006F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5" name="AutoShape 11"/>
            <p:cNvSpPr>
              <a:spLocks/>
            </p:cNvSpPr>
            <p:nvPr/>
          </p:nvSpPr>
          <p:spPr bwMode="auto">
            <a:xfrm>
              <a:off x="2097" y="4043"/>
              <a:ext cx="2514" cy="27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8725" y="21600"/>
                  </a:moveTo>
                  <a:lnTo>
                    <a:pt x="21600" y="15965"/>
                  </a:lnTo>
                  <a:lnTo>
                    <a:pt x="19395" y="0"/>
                  </a:lnTo>
                  <a:lnTo>
                    <a:pt x="0" y="21600"/>
                  </a:lnTo>
                  <a:lnTo>
                    <a:pt x="18725" y="21600"/>
                  </a:lnTo>
                  <a:close/>
                  <a:moveTo>
                    <a:pt x="18725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6" name="AutoShape 12"/>
            <p:cNvSpPr>
              <a:spLocks/>
            </p:cNvSpPr>
            <p:nvPr/>
          </p:nvSpPr>
          <p:spPr bwMode="auto">
            <a:xfrm>
              <a:off x="4354" y="3869"/>
              <a:ext cx="1404" cy="37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7200"/>
                  </a:moveTo>
                  <a:lnTo>
                    <a:pt x="21600" y="0"/>
                  </a:lnTo>
                  <a:lnTo>
                    <a:pt x="0" y="9943"/>
                  </a:lnTo>
                  <a:lnTo>
                    <a:pt x="3951" y="21600"/>
                  </a:lnTo>
                  <a:lnTo>
                    <a:pt x="21600" y="7200"/>
                  </a:lnTo>
                  <a:close/>
                  <a:moveTo>
                    <a:pt x="21600" y="72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8089D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7" name="AutoShape 13"/>
            <p:cNvSpPr>
              <a:spLocks/>
            </p:cNvSpPr>
            <p:nvPr/>
          </p:nvSpPr>
          <p:spPr bwMode="auto">
            <a:xfrm>
              <a:off x="5030" y="3151"/>
              <a:ext cx="728" cy="24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0"/>
                  </a:lnTo>
                  <a:lnTo>
                    <a:pt x="0" y="54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8" name="AutoShape 14"/>
            <p:cNvSpPr>
              <a:spLocks/>
            </p:cNvSpPr>
            <p:nvPr/>
          </p:nvSpPr>
          <p:spPr bwMode="auto">
            <a:xfrm>
              <a:off x="0" y="1486"/>
              <a:ext cx="5030" cy="167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930"/>
                  </a:moveTo>
                  <a:lnTo>
                    <a:pt x="21600" y="21600"/>
                  </a:lnTo>
                  <a:lnTo>
                    <a:pt x="21600" y="21522"/>
                  </a:lnTo>
                  <a:lnTo>
                    <a:pt x="0" y="0"/>
                  </a:lnTo>
                  <a:lnTo>
                    <a:pt x="0" y="930"/>
                  </a:lnTo>
                  <a:close/>
                  <a:moveTo>
                    <a:pt x="0" y="930"/>
                  </a:moveTo>
                </a:path>
              </a:pathLst>
            </a:custGeom>
            <a:gradFill rotWithShape="0">
              <a:gsLst>
                <a:gs pos="0">
                  <a:srgbClr val="000053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9" name="AutoShape 15"/>
            <p:cNvSpPr>
              <a:spLocks/>
            </p:cNvSpPr>
            <p:nvPr/>
          </p:nvSpPr>
          <p:spPr bwMode="auto">
            <a:xfrm>
              <a:off x="5030" y="3049"/>
              <a:ext cx="728" cy="31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21192"/>
                  </a:lnTo>
                  <a:lnTo>
                    <a:pt x="0" y="0"/>
                  </a:lnTo>
                  <a:lnTo>
                    <a:pt x="0" y="3668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0" name="AutoShape 16"/>
            <p:cNvSpPr>
              <a:spLocks/>
            </p:cNvSpPr>
            <p:nvPr/>
          </p:nvSpPr>
          <p:spPr bwMode="auto">
            <a:xfrm>
              <a:off x="0" y="916"/>
              <a:ext cx="5030" cy="218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3909"/>
                  </a:moveTo>
                  <a:lnTo>
                    <a:pt x="21600" y="21600"/>
                  </a:lnTo>
                  <a:lnTo>
                    <a:pt x="21600" y="21067"/>
                  </a:lnTo>
                  <a:lnTo>
                    <a:pt x="0" y="0"/>
                  </a:lnTo>
                  <a:lnTo>
                    <a:pt x="0" y="3909"/>
                  </a:lnTo>
                  <a:close/>
                  <a:moveTo>
                    <a:pt x="0" y="3909"/>
                  </a:moveTo>
                </a:path>
              </a:pathLst>
            </a:custGeom>
            <a:gradFill rotWithShape="0">
              <a:gsLst>
                <a:gs pos="0">
                  <a:srgbClr val="000055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1" name="AutoShape 17"/>
            <p:cNvSpPr>
              <a:spLocks/>
            </p:cNvSpPr>
            <p:nvPr/>
          </p:nvSpPr>
          <p:spPr bwMode="auto">
            <a:xfrm>
              <a:off x="2294" y="0"/>
              <a:ext cx="3159" cy="272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477" y="21600"/>
                  </a:lnTo>
                  <a:lnTo>
                    <a:pt x="21600" y="21418"/>
                  </a:lnTo>
                  <a:lnTo>
                    <a:pt x="69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A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2" name="AutoShape 18"/>
            <p:cNvSpPr>
              <a:spLocks/>
            </p:cNvSpPr>
            <p:nvPr/>
          </p:nvSpPr>
          <p:spPr bwMode="auto">
            <a:xfrm>
              <a:off x="5435" y="2702"/>
              <a:ext cx="323" cy="299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8999"/>
                  </a:lnTo>
                  <a:lnTo>
                    <a:pt x="1204" y="0"/>
                  </a:lnTo>
                  <a:lnTo>
                    <a:pt x="0" y="1662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F0F9F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3" name="AutoShape 19"/>
            <p:cNvSpPr>
              <a:spLocks/>
            </p:cNvSpPr>
            <p:nvPr/>
          </p:nvSpPr>
          <p:spPr bwMode="auto">
            <a:xfrm>
              <a:off x="5477" y="2588"/>
              <a:ext cx="281" cy="33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1155"/>
                  </a:lnTo>
                  <a:lnTo>
                    <a:pt x="7379" y="0"/>
                  </a:lnTo>
                  <a:lnTo>
                    <a:pt x="0" y="5803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4" name="AutoShape 20"/>
            <p:cNvSpPr>
              <a:spLocks/>
            </p:cNvSpPr>
            <p:nvPr/>
          </p:nvSpPr>
          <p:spPr bwMode="auto">
            <a:xfrm>
              <a:off x="2454" y="0"/>
              <a:ext cx="3119" cy="267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0936" y="21600"/>
                  </a:lnTo>
                  <a:lnTo>
                    <a:pt x="21600" y="20875"/>
                  </a:lnTo>
                  <a:lnTo>
                    <a:pt x="265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6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5" name="AutoShape 21"/>
            <p:cNvSpPr>
              <a:spLocks/>
            </p:cNvSpPr>
            <p:nvPr/>
          </p:nvSpPr>
          <p:spPr bwMode="auto">
            <a:xfrm>
              <a:off x="5626" y="2534"/>
              <a:ext cx="132" cy="13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FF99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6" name="AutoShape 22"/>
            <p:cNvSpPr>
              <a:spLocks/>
            </p:cNvSpPr>
            <p:nvPr/>
          </p:nvSpPr>
          <p:spPr bwMode="auto">
            <a:xfrm>
              <a:off x="3112" y="0"/>
              <a:ext cx="2514" cy="253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56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E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7" name="AutoShape 23"/>
            <p:cNvSpPr>
              <a:spLocks/>
            </p:cNvSpPr>
            <p:nvPr/>
          </p:nvSpPr>
          <p:spPr bwMode="auto">
            <a:xfrm>
              <a:off x="3488" y="0"/>
              <a:ext cx="2198" cy="248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482" y="21600"/>
                  </a:lnTo>
                  <a:lnTo>
                    <a:pt x="21600" y="21548"/>
                  </a:lnTo>
                  <a:lnTo>
                    <a:pt x="3112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8" name="AutoShape 24"/>
            <p:cNvSpPr>
              <a:spLocks/>
            </p:cNvSpPr>
            <p:nvPr/>
          </p:nvSpPr>
          <p:spPr bwMode="auto">
            <a:xfrm>
              <a:off x="5674" y="2474"/>
              <a:ext cx="84" cy="9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20250"/>
                  </a:lnTo>
                  <a:lnTo>
                    <a:pt x="3086" y="0"/>
                  </a:lnTo>
                  <a:lnTo>
                    <a:pt x="0" y="135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1717A3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9" name="AutoShape 25"/>
            <p:cNvSpPr>
              <a:spLocks/>
            </p:cNvSpPr>
            <p:nvPr/>
          </p:nvSpPr>
          <p:spPr bwMode="auto">
            <a:xfrm>
              <a:off x="5603" y="850"/>
              <a:ext cx="155" cy="51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8540"/>
                  </a:lnTo>
                  <a:lnTo>
                    <a:pt x="10730" y="0"/>
                  </a:lnTo>
                  <a:lnTo>
                    <a:pt x="0" y="8037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80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0" name="AutoShape 26"/>
            <p:cNvSpPr>
              <a:spLocks/>
            </p:cNvSpPr>
            <p:nvPr/>
          </p:nvSpPr>
          <p:spPr bwMode="auto">
            <a:xfrm>
              <a:off x="5107" y="0"/>
              <a:ext cx="573" cy="104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18702" y="21600"/>
                  </a:lnTo>
                  <a:lnTo>
                    <a:pt x="21600" y="17624"/>
                  </a:lnTo>
                  <a:lnTo>
                    <a:pt x="9445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55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1" name="AutoShape 27"/>
            <p:cNvSpPr>
              <a:spLocks/>
            </p:cNvSpPr>
            <p:nvPr/>
          </p:nvSpPr>
          <p:spPr bwMode="auto">
            <a:xfrm>
              <a:off x="5411" y="0"/>
              <a:ext cx="341" cy="79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9121" y="0"/>
                  </a:moveTo>
                  <a:lnTo>
                    <a:pt x="0" y="0"/>
                  </a:lnTo>
                  <a:lnTo>
                    <a:pt x="18179" y="21600"/>
                  </a:lnTo>
                  <a:lnTo>
                    <a:pt x="21600" y="17697"/>
                  </a:lnTo>
                  <a:lnTo>
                    <a:pt x="9121" y="0"/>
                  </a:lnTo>
                  <a:close/>
                  <a:moveTo>
                    <a:pt x="9121" y="0"/>
                  </a:moveTo>
                </a:path>
              </a:pathLst>
            </a:custGeom>
            <a:gradFill rotWithShape="0">
              <a:gsLst>
                <a:gs pos="0">
                  <a:srgbClr val="000059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2" name="AutoShape 28"/>
            <p:cNvSpPr>
              <a:spLocks/>
            </p:cNvSpPr>
            <p:nvPr/>
          </p:nvSpPr>
          <p:spPr bwMode="auto">
            <a:xfrm>
              <a:off x="5698" y="653"/>
              <a:ext cx="60" cy="31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9969"/>
                  </a:moveTo>
                  <a:lnTo>
                    <a:pt x="21600" y="21600"/>
                  </a:lnTo>
                  <a:lnTo>
                    <a:pt x="21600" y="415"/>
                  </a:lnTo>
                  <a:lnTo>
                    <a:pt x="19440" y="0"/>
                  </a:lnTo>
                  <a:lnTo>
                    <a:pt x="0" y="9969"/>
                  </a:lnTo>
                  <a:close/>
                  <a:moveTo>
                    <a:pt x="0" y="9969"/>
                  </a:moveTo>
                </a:path>
              </a:pathLst>
            </a:custGeom>
            <a:solidFill>
              <a:srgbClr val="000080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3" name="AutoShape 29"/>
            <p:cNvSpPr>
              <a:spLocks/>
            </p:cNvSpPr>
            <p:nvPr/>
          </p:nvSpPr>
          <p:spPr bwMode="auto">
            <a:xfrm>
              <a:off x="2" y="1601"/>
              <a:ext cx="5752" cy="186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4299"/>
                  </a:moveTo>
                  <a:lnTo>
                    <a:pt x="21600" y="21600"/>
                  </a:lnTo>
                  <a:lnTo>
                    <a:pt x="21600" y="21252"/>
                  </a:lnTo>
                  <a:lnTo>
                    <a:pt x="0" y="0"/>
                  </a:lnTo>
                  <a:lnTo>
                    <a:pt x="0" y="4299"/>
                  </a:lnTo>
                  <a:close/>
                  <a:moveTo>
                    <a:pt x="0" y="4299"/>
                  </a:moveTo>
                </a:path>
              </a:pathLst>
            </a:custGeom>
            <a:gradFill rotWithShape="0">
              <a:gsLst>
                <a:gs pos="0">
                  <a:srgbClr val="000061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4" name="AutoShape 30"/>
            <p:cNvSpPr>
              <a:spLocks/>
            </p:cNvSpPr>
            <p:nvPr/>
          </p:nvSpPr>
          <p:spPr bwMode="auto">
            <a:xfrm>
              <a:off x="2" y="2152"/>
              <a:ext cx="5752" cy="133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5913"/>
                  </a:moveTo>
                  <a:lnTo>
                    <a:pt x="21600" y="21600"/>
                  </a:lnTo>
                  <a:lnTo>
                    <a:pt x="21600" y="21503"/>
                  </a:lnTo>
                  <a:lnTo>
                    <a:pt x="0" y="0"/>
                  </a:lnTo>
                  <a:lnTo>
                    <a:pt x="0" y="5913"/>
                  </a:lnTo>
                  <a:close/>
                  <a:moveTo>
                    <a:pt x="0" y="5913"/>
                  </a:moveTo>
                </a:path>
              </a:pathLst>
            </a:custGeom>
            <a:gradFill rotWithShape="0">
              <a:gsLst>
                <a:gs pos="0">
                  <a:srgbClr val="00005D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5" name="AutoShape 31"/>
            <p:cNvSpPr>
              <a:spLocks/>
            </p:cNvSpPr>
            <p:nvPr/>
          </p:nvSpPr>
          <p:spPr bwMode="auto">
            <a:xfrm>
              <a:off x="2" y="3177"/>
              <a:ext cx="5752" cy="41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504"/>
                  </a:moveTo>
                  <a:lnTo>
                    <a:pt x="21600" y="21600"/>
                  </a:lnTo>
                  <a:lnTo>
                    <a:pt x="21600" y="20974"/>
                  </a:lnTo>
                  <a:lnTo>
                    <a:pt x="0" y="0"/>
                  </a:lnTo>
                  <a:lnTo>
                    <a:pt x="0" y="2504"/>
                  </a:lnTo>
                  <a:close/>
                  <a:moveTo>
                    <a:pt x="0" y="2504"/>
                  </a:moveTo>
                </a:path>
              </a:pathLst>
            </a:custGeom>
            <a:gradFill rotWithShape="0">
              <a:gsLst>
                <a:gs pos="0">
                  <a:srgbClr val="000081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6" name="AutoShape 32"/>
            <p:cNvSpPr>
              <a:spLocks/>
            </p:cNvSpPr>
            <p:nvPr/>
          </p:nvSpPr>
          <p:spPr bwMode="auto">
            <a:xfrm>
              <a:off x="1297" y="0"/>
              <a:ext cx="4457" cy="317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437"/>
                  </a:lnTo>
                  <a:lnTo>
                    <a:pt x="60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A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7" name="AutoShape 33"/>
            <p:cNvSpPr>
              <a:spLocks/>
            </p:cNvSpPr>
            <p:nvPr/>
          </p:nvSpPr>
          <p:spPr bwMode="auto">
            <a:xfrm>
              <a:off x="3321" y="0"/>
              <a:ext cx="2433" cy="261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550"/>
                  </a:lnTo>
                  <a:lnTo>
                    <a:pt x="58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81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8" name="AutoShape 34"/>
            <p:cNvSpPr>
              <a:spLocks/>
            </p:cNvSpPr>
            <p:nvPr/>
          </p:nvSpPr>
          <p:spPr bwMode="auto">
            <a:xfrm>
              <a:off x="3950" y="0"/>
              <a:ext cx="1804" cy="246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5820" y="0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21600" y="19706"/>
                  </a:lnTo>
                  <a:lnTo>
                    <a:pt x="21528" y="19706"/>
                  </a:lnTo>
                  <a:lnTo>
                    <a:pt x="5820" y="0"/>
                  </a:lnTo>
                  <a:close/>
                  <a:moveTo>
                    <a:pt x="5820" y="0"/>
                  </a:moveTo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9" name="AutoShape 35"/>
            <p:cNvSpPr>
              <a:spLocks/>
            </p:cNvSpPr>
            <p:nvPr/>
          </p:nvSpPr>
          <p:spPr bwMode="auto">
            <a:xfrm>
              <a:off x="4519" y="0"/>
              <a:ext cx="1235" cy="207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225"/>
                  </a:lnTo>
                  <a:lnTo>
                    <a:pt x="73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58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40" name="AutoShape 36"/>
            <p:cNvSpPr>
              <a:spLocks/>
            </p:cNvSpPr>
            <p:nvPr/>
          </p:nvSpPr>
          <p:spPr bwMode="auto">
            <a:xfrm>
              <a:off x="4694" y="0"/>
              <a:ext cx="1060" cy="193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533"/>
                  </a:lnTo>
                  <a:lnTo>
                    <a:pt x="1102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F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41" name="AutoShape 37"/>
            <p:cNvSpPr>
              <a:spLocks/>
            </p:cNvSpPr>
            <p:nvPr/>
          </p:nvSpPr>
          <p:spPr bwMode="auto">
            <a:xfrm>
              <a:off x="4981" y="0"/>
              <a:ext cx="773" cy="148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0816"/>
                  </a:moveTo>
                  <a:lnTo>
                    <a:pt x="1177" y="0"/>
                  </a:lnTo>
                  <a:lnTo>
                    <a:pt x="0" y="0"/>
                  </a:lnTo>
                  <a:lnTo>
                    <a:pt x="21600" y="21600"/>
                  </a:lnTo>
                  <a:lnTo>
                    <a:pt x="21600" y="20816"/>
                  </a:lnTo>
                  <a:close/>
                  <a:moveTo>
                    <a:pt x="21600" y="20816"/>
                  </a:moveTo>
                </a:path>
              </a:pathLst>
            </a:custGeom>
            <a:gradFill rotWithShape="0">
              <a:gsLst>
                <a:gs pos="0">
                  <a:srgbClr val="000078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0"/>
              <a:chExt cx="5758" cy="1858"/>
            </a:xfrm>
          </p:grpSpPr>
          <p:sp>
            <p:nvSpPr>
              <p:cNvPr id="21543" name="AutoShape 39"/>
              <p:cNvSpPr>
                <a:spLocks/>
              </p:cNvSpPr>
              <p:nvPr/>
            </p:nvSpPr>
            <p:spPr bwMode="auto">
              <a:xfrm>
                <a:off x="0" y="0"/>
                <a:ext cx="3670" cy="1313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6021"/>
                    </a:lnTo>
                    <a:lnTo>
                      <a:pt x="21458" y="21600"/>
                    </a:lnTo>
                    <a:lnTo>
                      <a:pt x="21529" y="20317"/>
                    </a:lnTo>
                    <a:lnTo>
                      <a:pt x="21600" y="19132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gradFill rotWithShape="0">
                <a:gsLst>
                  <a:gs pos="0">
                    <a:srgbClr val="00006F"/>
                  </a:gs>
                  <a:gs pos="100000">
                    <a:srgbClr val="000099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21544" name="AutoShape 40"/>
              <p:cNvSpPr>
                <a:spLocks/>
              </p:cNvSpPr>
              <p:nvPr/>
            </p:nvSpPr>
            <p:spPr bwMode="auto">
              <a:xfrm>
                <a:off x="3646" y="1163"/>
                <a:ext cx="2112" cy="695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21600" y="20668"/>
                    </a:moveTo>
                    <a:lnTo>
                      <a:pt x="246" y="0"/>
                    </a:lnTo>
                    <a:lnTo>
                      <a:pt x="123" y="2238"/>
                    </a:lnTo>
                    <a:lnTo>
                      <a:pt x="0" y="4662"/>
                    </a:lnTo>
                    <a:lnTo>
                      <a:pt x="21600" y="21600"/>
                    </a:lnTo>
                    <a:lnTo>
                      <a:pt x="21600" y="20668"/>
                    </a:lnTo>
                    <a:close/>
                    <a:moveTo>
                      <a:pt x="21600" y="20668"/>
                    </a:moveTo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1717A3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</p:grpSp>
      <p:sp>
        <p:nvSpPr>
          <p:cNvPr id="21545" name="Text Box 41"/>
          <p:cNvSpPr txBox="1">
            <a:spLocks noChangeArrowheads="1"/>
          </p:cNvSpPr>
          <p:nvPr/>
        </p:nvSpPr>
        <p:spPr bwMode="auto">
          <a:xfrm>
            <a:off x="7477125" y="5678488"/>
            <a:ext cx="284163" cy="219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b"/>
          <a:lstStyle/>
          <a:p>
            <a:pPr algn="ctr" eaLnBrk="1" hangingPunct="1"/>
            <a:fld id="{F793D962-8B65-4A1E-B2CD-2D1588627E81}" type="slidenum">
              <a:rPr lang="en-US"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  <a:sym typeface="Arial" charset="0"/>
              </a:rPr>
              <a:pPr algn="ctr" eaLnBrk="1" hangingPunct="1"/>
              <a:t>19</a:t>
            </a:fld>
            <a:endParaRPr lang="en-US" sz="12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1546" name="Rectangle 4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32080"/>
          <a:lstStyle/>
          <a:p>
            <a:r>
              <a:rPr lang="en-US" sz="4000"/>
              <a:t/>
            </a:r>
            <a:br>
              <a:rPr lang="en-US" sz="4000"/>
            </a:br>
            <a:r>
              <a:rPr lang="en-US" sz="4000"/>
              <a:t/>
            </a:r>
            <a:br>
              <a:rPr lang="en-US" sz="4000"/>
            </a:br>
            <a:endParaRPr lang="en-US" sz="4000"/>
          </a:p>
        </p:txBody>
      </p:sp>
      <p:pic>
        <p:nvPicPr>
          <p:cNvPr id="21547" name="Picture 4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838200"/>
            <a:ext cx="7772400" cy="4927600"/>
          </a:xfrm>
          <a:prstGeom prst="rect">
            <a:avLst/>
          </a:prstGeom>
          <a:ln>
            <a:solidFill>
              <a:schemeClr val="accent1"/>
            </a:solidFill>
            <a:headEnd/>
            <a:tailEnd/>
          </a:ln>
          <a:scene3d>
            <a:camera prst="isometricRightUp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21548" name="Picture 44" descr="Parkinsons final logo cropped with grey li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4800600"/>
            <a:ext cx="1265238" cy="10541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07987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u="sng" smtClean="0">
                <a:solidFill>
                  <a:schemeClr val="folHlink"/>
                </a:solidFill>
              </a:rPr>
              <a:t>Today’s Program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839200" cy="5791200"/>
          </a:xfrm>
        </p:spPr>
        <p:txBody>
          <a:bodyPr/>
          <a:lstStyle/>
          <a:p>
            <a:pPr eaLnBrk="1" hangingPunct="1">
              <a:defRPr/>
            </a:pPr>
            <a:r>
              <a:rPr lang="en-US" sz="1600" b="1" dirty="0" smtClean="0">
                <a:solidFill>
                  <a:schemeClr val="folHlink"/>
                </a:solidFill>
              </a:rPr>
              <a:t>Arrival of Guests / Registration</a:t>
            </a:r>
          </a:p>
          <a:p>
            <a:pPr eaLnBrk="1" hangingPunct="1">
              <a:defRPr/>
            </a:pPr>
            <a:r>
              <a:rPr lang="en-US" sz="1600" b="1" dirty="0" smtClean="0">
                <a:solidFill>
                  <a:schemeClr val="folHlink"/>
                </a:solidFill>
              </a:rPr>
              <a:t>Recitation of Holy Quran</a:t>
            </a:r>
          </a:p>
          <a:p>
            <a:pPr eaLnBrk="1" hangingPunct="1">
              <a:defRPr/>
            </a:pPr>
            <a:r>
              <a:rPr lang="en-US" sz="1600" b="1" dirty="0" smtClean="0">
                <a:solidFill>
                  <a:schemeClr val="folHlink"/>
                </a:solidFill>
              </a:rPr>
              <a:t>Introducing Pakistan Parkinson’s Society</a:t>
            </a:r>
          </a:p>
          <a:p>
            <a:pPr eaLnBrk="1" hangingPunct="1">
              <a:defRPr/>
            </a:pPr>
            <a:r>
              <a:rPr lang="en-US" sz="1600" b="1" dirty="0" smtClean="0">
                <a:solidFill>
                  <a:schemeClr val="folHlink"/>
                </a:solidFill>
              </a:rPr>
              <a:t>Introduction of Faculty</a:t>
            </a:r>
          </a:p>
          <a:p>
            <a:pPr lvl="1" eaLnBrk="1" hangingPunct="1">
              <a:defRPr/>
            </a:pPr>
            <a:r>
              <a:rPr lang="en-US" sz="1600" b="1" dirty="0" smtClean="0">
                <a:solidFill>
                  <a:schemeClr val="folHlink"/>
                </a:solidFill>
              </a:rPr>
              <a:t>Prof Dr </a:t>
            </a:r>
            <a:r>
              <a:rPr lang="en-US" sz="1600" b="1" dirty="0" err="1" smtClean="0">
                <a:solidFill>
                  <a:schemeClr val="folHlink"/>
                </a:solidFill>
              </a:rPr>
              <a:t>Shaukat</a:t>
            </a:r>
            <a:r>
              <a:rPr lang="en-US" sz="1600" b="1" dirty="0" smtClean="0">
                <a:solidFill>
                  <a:schemeClr val="folHlink"/>
                </a:solidFill>
              </a:rPr>
              <a:t> Ali</a:t>
            </a:r>
          </a:p>
          <a:p>
            <a:pPr lvl="1" eaLnBrk="1" hangingPunct="1">
              <a:defRPr/>
            </a:pPr>
            <a:r>
              <a:rPr lang="en-US" sz="1600" b="1" dirty="0" smtClean="0">
                <a:solidFill>
                  <a:schemeClr val="folHlink"/>
                </a:solidFill>
              </a:rPr>
              <a:t>Dr </a:t>
            </a:r>
            <a:r>
              <a:rPr lang="en-US" sz="1600" b="1" dirty="0" err="1" smtClean="0">
                <a:solidFill>
                  <a:schemeClr val="folHlink"/>
                </a:solidFill>
              </a:rPr>
              <a:t>Mariam</a:t>
            </a:r>
            <a:r>
              <a:rPr lang="en-US" sz="1600" b="1" dirty="0" smtClean="0">
                <a:solidFill>
                  <a:schemeClr val="folHlink"/>
                </a:solidFill>
              </a:rPr>
              <a:t> </a:t>
            </a:r>
            <a:r>
              <a:rPr lang="en-US" sz="1600" b="1" dirty="0" err="1" smtClean="0">
                <a:solidFill>
                  <a:schemeClr val="folHlink"/>
                </a:solidFill>
              </a:rPr>
              <a:t>Syeda</a:t>
            </a:r>
            <a:endParaRPr lang="en-US" sz="1600" b="1" dirty="0" smtClean="0">
              <a:solidFill>
                <a:schemeClr val="folHlink"/>
              </a:solidFill>
            </a:endParaRPr>
          </a:p>
          <a:p>
            <a:pPr lvl="1" eaLnBrk="1" hangingPunct="1">
              <a:defRPr/>
            </a:pPr>
            <a:r>
              <a:rPr lang="en-US" sz="1600" b="1" dirty="0" smtClean="0">
                <a:solidFill>
                  <a:schemeClr val="folHlink"/>
                </a:solidFill>
              </a:rPr>
              <a:t>Omar </a:t>
            </a:r>
            <a:r>
              <a:rPr lang="en-US" sz="1600" b="1" dirty="0" err="1" smtClean="0">
                <a:solidFill>
                  <a:schemeClr val="folHlink"/>
                </a:solidFill>
              </a:rPr>
              <a:t>Iftikhar</a:t>
            </a:r>
            <a:endParaRPr lang="en-US" sz="1600" b="1" dirty="0" smtClean="0">
              <a:solidFill>
                <a:schemeClr val="folHlink"/>
              </a:solidFill>
            </a:endParaRPr>
          </a:p>
          <a:p>
            <a:pPr lvl="1" eaLnBrk="1" hangingPunct="1">
              <a:defRPr/>
            </a:pPr>
            <a:r>
              <a:rPr lang="en-US" sz="1600" b="1" dirty="0" err="1" smtClean="0">
                <a:solidFill>
                  <a:schemeClr val="folHlink"/>
                </a:solidFill>
              </a:rPr>
              <a:t>Salman</a:t>
            </a:r>
            <a:r>
              <a:rPr lang="en-US" sz="1600" b="1" dirty="0" smtClean="0">
                <a:solidFill>
                  <a:schemeClr val="folHlink"/>
                </a:solidFill>
              </a:rPr>
              <a:t> </a:t>
            </a:r>
            <a:r>
              <a:rPr lang="en-US" sz="1600" b="1" dirty="0" err="1" smtClean="0">
                <a:solidFill>
                  <a:schemeClr val="folHlink"/>
                </a:solidFill>
              </a:rPr>
              <a:t>Shareef</a:t>
            </a:r>
            <a:endParaRPr lang="en-US" sz="1600" b="1" dirty="0" smtClean="0">
              <a:solidFill>
                <a:schemeClr val="folHlink"/>
              </a:solidFill>
            </a:endParaRPr>
          </a:p>
          <a:p>
            <a:pPr lvl="1" eaLnBrk="1" hangingPunct="1">
              <a:defRPr/>
            </a:pPr>
            <a:r>
              <a:rPr lang="en-US" sz="1600" b="1" dirty="0" err="1" smtClean="0">
                <a:solidFill>
                  <a:schemeClr val="folHlink"/>
                </a:solidFill>
              </a:rPr>
              <a:t>Haroon</a:t>
            </a:r>
            <a:r>
              <a:rPr lang="en-US" sz="1600" b="1" dirty="0" smtClean="0">
                <a:solidFill>
                  <a:schemeClr val="folHlink"/>
                </a:solidFill>
              </a:rPr>
              <a:t> </a:t>
            </a:r>
            <a:r>
              <a:rPr lang="en-US" sz="1600" b="1" dirty="0" err="1" smtClean="0">
                <a:solidFill>
                  <a:schemeClr val="folHlink"/>
                </a:solidFill>
              </a:rPr>
              <a:t>Basheer</a:t>
            </a:r>
            <a:endParaRPr lang="en-US" sz="1600" b="1" dirty="0" smtClean="0">
              <a:solidFill>
                <a:schemeClr val="folHlink"/>
              </a:solidFill>
            </a:endParaRPr>
          </a:p>
          <a:p>
            <a:pPr lvl="1" eaLnBrk="1" hangingPunct="1">
              <a:defRPr/>
            </a:pPr>
            <a:r>
              <a:rPr lang="en-US" sz="1600" b="1" dirty="0" smtClean="0">
                <a:solidFill>
                  <a:schemeClr val="folHlink"/>
                </a:solidFill>
              </a:rPr>
              <a:t>M </a:t>
            </a:r>
            <a:r>
              <a:rPr lang="en-US" sz="1600" b="1" dirty="0" err="1" smtClean="0">
                <a:solidFill>
                  <a:schemeClr val="folHlink"/>
                </a:solidFill>
              </a:rPr>
              <a:t>Irshad</a:t>
            </a:r>
            <a:r>
              <a:rPr lang="en-US" sz="1600" b="1" dirty="0" smtClean="0">
                <a:solidFill>
                  <a:schemeClr val="folHlink"/>
                </a:solidFill>
              </a:rPr>
              <a:t> Jan</a:t>
            </a:r>
          </a:p>
          <a:p>
            <a:pPr eaLnBrk="1" hangingPunct="1">
              <a:defRPr/>
            </a:pPr>
            <a:r>
              <a:rPr lang="en-US" sz="1600" b="1" dirty="0" smtClean="0">
                <a:solidFill>
                  <a:schemeClr val="folHlink"/>
                </a:solidFill>
              </a:rPr>
              <a:t>Ice breaker				</a:t>
            </a:r>
            <a:r>
              <a:rPr lang="en-US" sz="1600" b="1" dirty="0" err="1" smtClean="0">
                <a:solidFill>
                  <a:schemeClr val="folHlink"/>
                </a:solidFill>
              </a:rPr>
              <a:t>Haroon</a:t>
            </a:r>
            <a:r>
              <a:rPr lang="en-US" sz="1600" b="1" dirty="0" smtClean="0">
                <a:solidFill>
                  <a:schemeClr val="folHlink"/>
                </a:solidFill>
              </a:rPr>
              <a:t> </a:t>
            </a:r>
            <a:r>
              <a:rPr lang="en-US" sz="1600" b="1" dirty="0" err="1" smtClean="0">
                <a:solidFill>
                  <a:schemeClr val="folHlink"/>
                </a:solidFill>
              </a:rPr>
              <a:t>Basheer</a:t>
            </a:r>
            <a:endParaRPr lang="en-US" sz="1600" b="1" dirty="0" smtClean="0">
              <a:solidFill>
                <a:schemeClr val="folHlink"/>
              </a:solidFill>
            </a:endParaRPr>
          </a:p>
          <a:p>
            <a:pPr eaLnBrk="1" hangingPunct="1">
              <a:defRPr/>
            </a:pPr>
            <a:r>
              <a:rPr lang="en-US" sz="1600" b="1" dirty="0" smtClean="0">
                <a:solidFill>
                  <a:schemeClr val="folHlink"/>
                </a:solidFill>
              </a:rPr>
              <a:t>Key note address			Dr </a:t>
            </a:r>
            <a:r>
              <a:rPr lang="en-US" sz="1600" b="1" dirty="0" err="1" smtClean="0">
                <a:solidFill>
                  <a:schemeClr val="folHlink"/>
                </a:solidFill>
              </a:rPr>
              <a:t>Shaukat</a:t>
            </a:r>
            <a:r>
              <a:rPr lang="en-US" sz="1600" b="1" dirty="0" smtClean="0">
                <a:solidFill>
                  <a:schemeClr val="folHlink"/>
                </a:solidFill>
              </a:rPr>
              <a:t> Ali</a:t>
            </a:r>
          </a:p>
          <a:p>
            <a:pPr eaLnBrk="1" hangingPunct="1">
              <a:defRPr/>
            </a:pPr>
            <a:r>
              <a:rPr lang="en-US" sz="1600" b="1" dirty="0" smtClean="0">
                <a:solidFill>
                  <a:schemeClr val="folHlink"/>
                </a:solidFill>
              </a:rPr>
              <a:t>Speech Therapy inte</a:t>
            </a:r>
            <a:r>
              <a:rPr lang="en-US" sz="1600" b="1" i="1" dirty="0" smtClean="0">
                <a:solidFill>
                  <a:schemeClr val="folHlink"/>
                </a:solidFill>
              </a:rPr>
              <a:t>rvention		</a:t>
            </a:r>
            <a:r>
              <a:rPr lang="en-US" sz="1600" b="1" i="1" dirty="0" err="1" smtClean="0">
                <a:solidFill>
                  <a:schemeClr val="folHlink"/>
                </a:solidFill>
              </a:rPr>
              <a:t>Dr.Mariam</a:t>
            </a:r>
            <a:r>
              <a:rPr lang="en-US" sz="1600" b="1" i="1" dirty="0" smtClean="0">
                <a:solidFill>
                  <a:schemeClr val="folHlink"/>
                </a:solidFill>
              </a:rPr>
              <a:t> </a:t>
            </a:r>
            <a:r>
              <a:rPr lang="en-US" sz="1600" b="1" i="1" dirty="0" err="1" smtClean="0">
                <a:solidFill>
                  <a:schemeClr val="folHlink"/>
                </a:solidFill>
              </a:rPr>
              <a:t>Syeda</a:t>
            </a:r>
            <a:endParaRPr lang="en-US" sz="1600" b="1" i="1" dirty="0" smtClean="0">
              <a:solidFill>
                <a:schemeClr val="folHlink"/>
              </a:solidFill>
            </a:endParaRPr>
          </a:p>
          <a:p>
            <a:pPr eaLnBrk="1" hangingPunct="1">
              <a:defRPr/>
            </a:pPr>
            <a:r>
              <a:rPr lang="en-US" sz="1600" b="1" i="1" dirty="0" smtClean="0">
                <a:solidFill>
                  <a:schemeClr val="folHlink"/>
                </a:solidFill>
              </a:rPr>
              <a:t>Intro to complementary Therapy	Omar </a:t>
            </a:r>
            <a:r>
              <a:rPr lang="en-US" sz="1600" b="1" i="1" dirty="0" err="1" smtClean="0">
                <a:solidFill>
                  <a:schemeClr val="folHlink"/>
                </a:solidFill>
              </a:rPr>
              <a:t>Iftikhar</a:t>
            </a:r>
            <a:endParaRPr lang="en-US" sz="1600" b="1" i="1" dirty="0" smtClean="0">
              <a:solidFill>
                <a:schemeClr val="folHlink"/>
              </a:solidFill>
            </a:endParaRPr>
          </a:p>
          <a:p>
            <a:pPr eaLnBrk="1" hangingPunct="1">
              <a:defRPr/>
            </a:pPr>
            <a:r>
              <a:rPr lang="en-US" sz="1600" b="1" i="1" dirty="0" smtClean="0">
                <a:solidFill>
                  <a:schemeClr val="folHlink"/>
                </a:solidFill>
              </a:rPr>
              <a:t>Exercise tips 			</a:t>
            </a:r>
            <a:r>
              <a:rPr lang="en-US" sz="1600" b="1" i="1" dirty="0" smtClean="0">
                <a:solidFill>
                  <a:schemeClr val="folHlink"/>
                </a:solidFill>
              </a:rPr>
              <a:t>Video</a:t>
            </a:r>
          </a:p>
          <a:p>
            <a:pPr eaLnBrk="1" hangingPunct="1">
              <a:defRPr/>
            </a:pPr>
            <a:r>
              <a:rPr lang="en-US" sz="1600" b="1" i="1" dirty="0" err="1" smtClean="0">
                <a:solidFill>
                  <a:schemeClr val="folHlink"/>
                </a:solidFill>
              </a:rPr>
              <a:t>Parkies</a:t>
            </a:r>
            <a:r>
              <a:rPr lang="en-US" sz="1600" b="1" i="1" dirty="0" smtClean="0">
                <a:solidFill>
                  <a:schemeClr val="folHlink"/>
                </a:solidFill>
              </a:rPr>
              <a:t> take the stage		</a:t>
            </a:r>
            <a:r>
              <a:rPr lang="en-US" sz="1600" b="1" i="1" dirty="0" err="1" smtClean="0">
                <a:solidFill>
                  <a:schemeClr val="folHlink"/>
                </a:solidFill>
              </a:rPr>
              <a:t>Salman</a:t>
            </a:r>
            <a:r>
              <a:rPr lang="en-US" sz="1600" b="1" i="1" dirty="0" smtClean="0">
                <a:solidFill>
                  <a:schemeClr val="folHlink"/>
                </a:solidFill>
              </a:rPr>
              <a:t> </a:t>
            </a:r>
            <a:r>
              <a:rPr lang="en-US" sz="1600" b="1" i="1" dirty="0" err="1" smtClean="0">
                <a:solidFill>
                  <a:schemeClr val="folHlink"/>
                </a:solidFill>
              </a:rPr>
              <a:t>Shareef</a:t>
            </a:r>
            <a:endParaRPr lang="en-US" sz="1600" b="1" i="1" dirty="0" smtClean="0">
              <a:solidFill>
                <a:schemeClr val="folHlink"/>
              </a:solidFill>
            </a:endParaRPr>
          </a:p>
          <a:p>
            <a:pPr eaLnBrk="1" hangingPunct="1">
              <a:defRPr/>
            </a:pPr>
            <a:r>
              <a:rPr lang="en-US" sz="1600" b="1" i="1" dirty="0" smtClean="0">
                <a:solidFill>
                  <a:schemeClr val="folHlink"/>
                </a:solidFill>
              </a:rPr>
              <a:t>Q&amp;A 				</a:t>
            </a:r>
            <a:r>
              <a:rPr lang="en-US" sz="1600" b="1" i="1" dirty="0" smtClean="0">
                <a:solidFill>
                  <a:schemeClr val="folHlink"/>
                </a:solidFill>
              </a:rPr>
              <a:t>Panel</a:t>
            </a:r>
            <a:endParaRPr lang="en-US" sz="1600" b="1" i="1" dirty="0" smtClean="0">
              <a:solidFill>
                <a:schemeClr val="folHlink"/>
              </a:solidFill>
            </a:endParaRPr>
          </a:p>
          <a:p>
            <a:pPr eaLnBrk="1" hangingPunct="1">
              <a:defRPr/>
            </a:pPr>
            <a:r>
              <a:rPr lang="en-US" sz="1600" b="1" i="1" dirty="0" smtClean="0">
                <a:solidFill>
                  <a:schemeClr val="folHlink"/>
                </a:solidFill>
              </a:rPr>
              <a:t>Refreshments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CC00"/>
                </a:solidFill>
                <a:effectLst/>
              </a:rPr>
              <a:t>Issues in Pakistan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s-ES" sz="2400" dirty="0" err="1" smtClean="0">
                <a:solidFill>
                  <a:srgbClr val="FFCC00"/>
                </a:solidFill>
              </a:rPr>
              <a:t>Limited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number</a:t>
            </a:r>
            <a:r>
              <a:rPr lang="es-ES" sz="2400" dirty="0" smtClean="0">
                <a:solidFill>
                  <a:srgbClr val="FFCC00"/>
                </a:solidFill>
              </a:rPr>
              <a:t> of </a:t>
            </a:r>
            <a:r>
              <a:rPr lang="es-ES" sz="2400" dirty="0" err="1" smtClean="0">
                <a:solidFill>
                  <a:srgbClr val="FFCC00"/>
                </a:solidFill>
              </a:rPr>
              <a:t>neurologists</a:t>
            </a:r>
            <a:endParaRPr lang="es-ES" sz="2400" dirty="0" smtClean="0">
              <a:solidFill>
                <a:srgbClr val="FFCC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400" dirty="0" smtClean="0">
                <a:solidFill>
                  <a:srgbClr val="FFCC00"/>
                </a:solidFill>
              </a:rPr>
              <a:t>GP as </a:t>
            </a:r>
            <a:r>
              <a:rPr lang="es-ES" sz="2400" dirty="0" err="1" smtClean="0">
                <a:solidFill>
                  <a:srgbClr val="FFCC00"/>
                </a:solidFill>
              </a:rPr>
              <a:t>first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point</a:t>
            </a:r>
            <a:r>
              <a:rPr lang="es-ES" sz="2400" dirty="0" smtClean="0">
                <a:solidFill>
                  <a:srgbClr val="FFCC00"/>
                </a:solidFill>
              </a:rPr>
              <a:t> of </a:t>
            </a:r>
            <a:r>
              <a:rPr lang="es-ES" sz="2400" dirty="0" err="1" smtClean="0">
                <a:solidFill>
                  <a:srgbClr val="FFCC00"/>
                </a:solidFill>
              </a:rPr>
              <a:t>contact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have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little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knowledge</a:t>
            </a:r>
            <a:r>
              <a:rPr lang="es-ES" sz="2400" dirty="0" smtClean="0">
                <a:solidFill>
                  <a:srgbClr val="FFCC00"/>
                </a:solidFill>
              </a:rPr>
              <a:t> of </a:t>
            </a:r>
            <a:r>
              <a:rPr lang="es-ES" sz="2400" dirty="0" err="1" smtClean="0">
                <a:solidFill>
                  <a:srgbClr val="FFCC00"/>
                </a:solidFill>
              </a:rPr>
              <a:t>disease</a:t>
            </a:r>
            <a:endParaRPr lang="es-ES" sz="2400" dirty="0" smtClean="0">
              <a:solidFill>
                <a:srgbClr val="FFCC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400" dirty="0" err="1" smtClean="0">
                <a:solidFill>
                  <a:srgbClr val="FFCC00"/>
                </a:solidFill>
              </a:rPr>
              <a:t>Movement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disorder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clinics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excellence</a:t>
            </a:r>
            <a:r>
              <a:rPr lang="es-ES" sz="2400" dirty="0" smtClean="0">
                <a:solidFill>
                  <a:srgbClr val="FFCC00"/>
                </a:solidFill>
              </a:rPr>
              <a:t> centers </a:t>
            </a:r>
            <a:r>
              <a:rPr lang="es-ES" sz="2400" dirty="0" err="1" smtClean="0">
                <a:solidFill>
                  <a:srgbClr val="FFCC00"/>
                </a:solidFill>
              </a:rPr>
              <a:t>missing</a:t>
            </a:r>
            <a:endParaRPr lang="es-ES" sz="2400" dirty="0" smtClean="0">
              <a:solidFill>
                <a:srgbClr val="FFCC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400" dirty="0" err="1" smtClean="0">
                <a:solidFill>
                  <a:srgbClr val="FFCC00"/>
                </a:solidFill>
              </a:rPr>
              <a:t>Doctors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have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limited</a:t>
            </a:r>
            <a:r>
              <a:rPr lang="es-ES" sz="2400" dirty="0" smtClean="0">
                <a:solidFill>
                  <a:srgbClr val="FFCC00"/>
                </a:solidFill>
              </a:rPr>
              <a:t> material / time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s-ES" sz="2400" dirty="0" err="1" smtClean="0">
                <a:solidFill>
                  <a:srgbClr val="FFCC00"/>
                </a:solidFill>
              </a:rPr>
              <a:t>Patient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not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fully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briefed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on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importance</a:t>
            </a:r>
            <a:r>
              <a:rPr lang="es-ES" sz="2400" dirty="0" smtClean="0">
                <a:solidFill>
                  <a:srgbClr val="FFCC00"/>
                </a:solidFill>
              </a:rPr>
              <a:t> of </a:t>
            </a:r>
            <a:r>
              <a:rPr lang="es-ES" sz="2400" dirty="0" err="1" smtClean="0">
                <a:solidFill>
                  <a:srgbClr val="FFCC00"/>
                </a:solidFill>
              </a:rPr>
              <a:t>self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management</a:t>
            </a:r>
            <a:endParaRPr lang="es-ES" sz="2400" dirty="0" smtClean="0">
              <a:solidFill>
                <a:srgbClr val="FFCC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400" dirty="0" err="1" smtClean="0">
                <a:solidFill>
                  <a:srgbClr val="FFCC00"/>
                </a:solidFill>
              </a:rPr>
              <a:t>Awareness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limited</a:t>
            </a:r>
            <a:r>
              <a:rPr lang="es-ES" sz="2400" dirty="0" smtClean="0">
                <a:solidFill>
                  <a:srgbClr val="FFCC00"/>
                </a:solidFill>
              </a:rPr>
              <a:t> - no </a:t>
            </a:r>
            <a:r>
              <a:rPr lang="es-ES" sz="2400" dirty="0" err="1" smtClean="0">
                <a:solidFill>
                  <a:srgbClr val="FFCC00"/>
                </a:solidFill>
              </a:rPr>
              <a:t>research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on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incidence</a:t>
            </a:r>
            <a:r>
              <a:rPr lang="es-ES" sz="2400" dirty="0" smtClean="0">
                <a:solidFill>
                  <a:srgbClr val="FFCC00"/>
                </a:solidFill>
              </a:rPr>
              <a:t>, </a:t>
            </a:r>
            <a:r>
              <a:rPr lang="es-ES" sz="2400" dirty="0" err="1" smtClean="0">
                <a:solidFill>
                  <a:srgbClr val="FFCC00"/>
                </a:solidFill>
              </a:rPr>
              <a:t>estimated</a:t>
            </a:r>
            <a:r>
              <a:rPr lang="es-ES" sz="2400" dirty="0" smtClean="0">
                <a:solidFill>
                  <a:srgbClr val="FFCC00"/>
                </a:solidFill>
              </a:rPr>
              <a:t> 4,50,000 </a:t>
            </a:r>
            <a:r>
              <a:rPr lang="es-ES" sz="2400" dirty="0" err="1" smtClean="0">
                <a:solidFill>
                  <a:srgbClr val="FFCC00"/>
                </a:solidFill>
              </a:rPr>
              <a:t>afflicted</a:t>
            </a:r>
            <a:endParaRPr lang="es-ES" sz="2400" dirty="0" smtClean="0">
              <a:solidFill>
                <a:srgbClr val="FFCC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400" dirty="0" err="1" smtClean="0">
                <a:solidFill>
                  <a:srgbClr val="FFCC00"/>
                </a:solidFill>
              </a:rPr>
              <a:t>Nursing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specialists</a:t>
            </a:r>
            <a:r>
              <a:rPr lang="es-ES" sz="2400" dirty="0" smtClean="0">
                <a:solidFill>
                  <a:srgbClr val="FFCC00"/>
                </a:solidFill>
              </a:rPr>
              <a:t> 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s-ES" sz="2400" dirty="0" err="1" smtClean="0">
                <a:solidFill>
                  <a:srgbClr val="FFCC00"/>
                </a:solidFill>
              </a:rPr>
              <a:t>Lack</a:t>
            </a:r>
            <a:r>
              <a:rPr lang="es-ES" sz="2400" dirty="0" smtClean="0">
                <a:solidFill>
                  <a:srgbClr val="FFCC00"/>
                </a:solidFill>
              </a:rPr>
              <a:t> of </a:t>
            </a:r>
            <a:r>
              <a:rPr lang="es-ES" sz="2400" dirty="0" err="1" smtClean="0">
                <a:solidFill>
                  <a:srgbClr val="FFCC00"/>
                </a:solidFill>
              </a:rPr>
              <a:t>support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groups</a:t>
            </a:r>
            <a:r>
              <a:rPr lang="es-ES" sz="2400" dirty="0" smtClean="0">
                <a:solidFill>
                  <a:srgbClr val="FFCC00"/>
                </a:solidFill>
              </a:rPr>
              <a:t> &amp; </a:t>
            </a:r>
            <a:r>
              <a:rPr lang="es-ES" sz="2400" dirty="0" err="1" smtClean="0">
                <a:solidFill>
                  <a:srgbClr val="FFCC00"/>
                </a:solidFill>
              </a:rPr>
              <a:t>possible</a:t>
            </a:r>
            <a:r>
              <a:rPr lang="es-ES" sz="2400" dirty="0" smtClean="0">
                <a:solidFill>
                  <a:srgbClr val="FFCC00"/>
                </a:solidFill>
              </a:rPr>
              <a:t> social </a:t>
            </a:r>
            <a:r>
              <a:rPr lang="es-ES" sz="2400" dirty="0" err="1" smtClean="0">
                <a:solidFill>
                  <a:srgbClr val="FFCC00"/>
                </a:solidFill>
              </a:rPr>
              <a:t>stigma</a:t>
            </a:r>
            <a:r>
              <a:rPr lang="es-ES" sz="2400" dirty="0" smtClean="0">
                <a:solidFill>
                  <a:srgbClr val="FFCC00"/>
                </a:solidFill>
              </a:rPr>
              <a:t> 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s-ES" sz="2400" dirty="0" err="1" smtClean="0">
                <a:solidFill>
                  <a:srgbClr val="FFCC00"/>
                </a:solidFill>
              </a:rPr>
              <a:t>Career</a:t>
            </a:r>
            <a:r>
              <a:rPr lang="es-ES" sz="2400" dirty="0" smtClean="0">
                <a:solidFill>
                  <a:srgbClr val="FFCC00"/>
                </a:solidFill>
              </a:rPr>
              <a:t> dilema no </a:t>
            </a:r>
            <a:r>
              <a:rPr lang="es-ES" sz="2400" dirty="0" err="1" smtClean="0">
                <a:solidFill>
                  <a:srgbClr val="FFCC00"/>
                </a:solidFill>
              </a:rPr>
              <a:t>counselling</a:t>
            </a:r>
            <a:endParaRPr lang="es-ES" sz="2400" dirty="0" smtClean="0">
              <a:solidFill>
                <a:srgbClr val="FFCC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400" dirty="0" err="1" smtClean="0">
                <a:solidFill>
                  <a:srgbClr val="FFCC00"/>
                </a:solidFill>
              </a:rPr>
              <a:t>Deep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brain</a:t>
            </a:r>
            <a:r>
              <a:rPr lang="es-ES" sz="2400" dirty="0" smtClean="0">
                <a:solidFill>
                  <a:srgbClr val="FFCC00"/>
                </a:solidFill>
              </a:rPr>
              <a:t> </a:t>
            </a:r>
            <a:r>
              <a:rPr lang="es-ES" sz="2400" dirty="0" err="1" smtClean="0">
                <a:solidFill>
                  <a:srgbClr val="FFCC00"/>
                </a:solidFill>
              </a:rPr>
              <a:t>stimulation</a:t>
            </a:r>
            <a:r>
              <a:rPr lang="es-ES" sz="2400" dirty="0" smtClean="0">
                <a:solidFill>
                  <a:srgbClr val="FFCC00"/>
                </a:solidFill>
              </a:rPr>
              <a:t> ? - </a:t>
            </a:r>
            <a:r>
              <a:rPr lang="es-ES" sz="2400" dirty="0" err="1" smtClean="0">
                <a:solidFill>
                  <a:srgbClr val="FFCC00"/>
                </a:solidFill>
              </a:rPr>
              <a:t>Cost</a:t>
            </a:r>
            <a:r>
              <a:rPr lang="es-ES" sz="2400" dirty="0" smtClean="0">
                <a:solidFill>
                  <a:srgbClr val="FFCC00"/>
                </a:solidFill>
              </a:rPr>
              <a:t> US$40k / India US$10k</a:t>
            </a:r>
            <a:endParaRPr lang="en-US" sz="2400" dirty="0" smtClean="0">
              <a:solidFill>
                <a:srgbClr val="FFC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609600" y="-609600"/>
            <a:ext cx="9140825" cy="6856413"/>
            <a:chOff x="0" y="0"/>
            <a:chExt cx="5758" cy="4319"/>
          </a:xfrm>
        </p:grpSpPr>
        <p:sp>
          <p:nvSpPr>
            <p:cNvPr id="21507" name="AutoShape 3"/>
            <p:cNvSpPr>
              <a:spLocks/>
            </p:cNvSpPr>
            <p:nvPr/>
          </p:nvSpPr>
          <p:spPr bwMode="auto">
            <a:xfrm>
              <a:off x="0" y="12"/>
              <a:ext cx="5758" cy="3273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2015" y="11985"/>
                  </a:moveTo>
                  <a:lnTo>
                    <a:pt x="0" y="0"/>
                  </a:lnTo>
                  <a:lnTo>
                    <a:pt x="0" y="3445"/>
                  </a:lnTo>
                  <a:lnTo>
                    <a:pt x="11428" y="13054"/>
                  </a:lnTo>
                  <a:lnTo>
                    <a:pt x="21600" y="21600"/>
                  </a:lnTo>
                  <a:lnTo>
                    <a:pt x="21600" y="21560"/>
                  </a:lnTo>
                  <a:lnTo>
                    <a:pt x="12015" y="11985"/>
                  </a:lnTo>
                  <a:close/>
                  <a:moveTo>
                    <a:pt x="12015" y="11985"/>
                  </a:moveTo>
                </a:path>
              </a:pathLst>
            </a:custGeom>
            <a:gradFill rotWithShape="0">
              <a:gsLst>
                <a:gs pos="0">
                  <a:srgbClr val="000051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08" name="AutoShape 4"/>
            <p:cNvSpPr>
              <a:spLocks/>
            </p:cNvSpPr>
            <p:nvPr/>
          </p:nvSpPr>
          <p:spPr bwMode="auto">
            <a:xfrm>
              <a:off x="149" y="0"/>
              <a:ext cx="5609" cy="3243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2220" y="11416"/>
                  </a:moveTo>
                  <a:lnTo>
                    <a:pt x="1665" y="0"/>
                  </a:lnTo>
                  <a:lnTo>
                    <a:pt x="0" y="0"/>
                  </a:lnTo>
                  <a:lnTo>
                    <a:pt x="11922" y="11896"/>
                  </a:lnTo>
                  <a:lnTo>
                    <a:pt x="21600" y="21600"/>
                  </a:lnTo>
                  <a:lnTo>
                    <a:pt x="21600" y="21560"/>
                  </a:lnTo>
                  <a:lnTo>
                    <a:pt x="12220" y="11416"/>
                  </a:lnTo>
                  <a:close/>
                  <a:moveTo>
                    <a:pt x="12220" y="11416"/>
                  </a:moveTo>
                </a:path>
              </a:pathLst>
            </a:custGeom>
            <a:gradFill rotWithShape="0">
              <a:gsLst>
                <a:gs pos="0">
                  <a:srgbClr val="00005D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09" name="AutoShape 5"/>
            <p:cNvSpPr>
              <a:spLocks/>
            </p:cNvSpPr>
            <p:nvPr/>
          </p:nvSpPr>
          <p:spPr bwMode="auto">
            <a:xfrm>
              <a:off x="0" y="3433"/>
              <a:ext cx="4038" cy="19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17550"/>
                  </a:moveTo>
                  <a:lnTo>
                    <a:pt x="21600" y="21600"/>
                  </a:lnTo>
                  <a:lnTo>
                    <a:pt x="21600" y="16200"/>
                  </a:lnTo>
                  <a:lnTo>
                    <a:pt x="0" y="0"/>
                  </a:lnTo>
                  <a:lnTo>
                    <a:pt x="0" y="17550"/>
                  </a:lnTo>
                  <a:close/>
                  <a:moveTo>
                    <a:pt x="0" y="17550"/>
                  </a:moveTo>
                </a:path>
              </a:pathLst>
            </a:custGeom>
            <a:gradFill rotWithShape="0">
              <a:gsLst>
                <a:gs pos="0">
                  <a:srgbClr val="000060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0" name="AutoShape 6"/>
            <p:cNvSpPr>
              <a:spLocks/>
            </p:cNvSpPr>
            <p:nvPr/>
          </p:nvSpPr>
          <p:spPr bwMode="auto">
            <a:xfrm>
              <a:off x="4038" y="3577"/>
              <a:ext cx="1720" cy="6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9636"/>
                  </a:lnTo>
                  <a:lnTo>
                    <a:pt x="0" y="0"/>
                  </a:lnTo>
                  <a:lnTo>
                    <a:pt x="0" y="15709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1" name="AutoShape 7"/>
            <p:cNvSpPr>
              <a:spLocks/>
            </p:cNvSpPr>
            <p:nvPr/>
          </p:nvSpPr>
          <p:spPr bwMode="auto">
            <a:xfrm>
              <a:off x="0" y="3726"/>
              <a:ext cx="4784" cy="329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21600" y="5055"/>
                  </a:lnTo>
                  <a:lnTo>
                    <a:pt x="21600" y="0"/>
                  </a:lnTo>
                  <a:lnTo>
                    <a:pt x="0" y="7025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gradFill rotWithShape="0">
              <a:gsLst>
                <a:gs pos="0">
                  <a:srgbClr val="00007D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2" name="AutoShape 8"/>
            <p:cNvSpPr>
              <a:spLocks/>
            </p:cNvSpPr>
            <p:nvPr/>
          </p:nvSpPr>
          <p:spPr bwMode="auto">
            <a:xfrm>
              <a:off x="4784" y="3702"/>
              <a:ext cx="974" cy="10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10265"/>
                  </a:moveTo>
                  <a:lnTo>
                    <a:pt x="21600" y="0"/>
                  </a:lnTo>
                  <a:lnTo>
                    <a:pt x="0" y="5133"/>
                  </a:lnTo>
                  <a:lnTo>
                    <a:pt x="0" y="21600"/>
                  </a:lnTo>
                  <a:lnTo>
                    <a:pt x="21600" y="10265"/>
                  </a:lnTo>
                  <a:close/>
                  <a:moveTo>
                    <a:pt x="21600" y="10265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3" name="AutoShape 9"/>
            <p:cNvSpPr>
              <a:spLocks/>
            </p:cNvSpPr>
            <p:nvPr/>
          </p:nvSpPr>
          <p:spPr bwMode="auto">
            <a:xfrm>
              <a:off x="3619" y="3815"/>
              <a:ext cx="2139" cy="19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0"/>
                  </a:moveTo>
                  <a:lnTo>
                    <a:pt x="0" y="17018"/>
                  </a:lnTo>
                  <a:lnTo>
                    <a:pt x="0" y="21600"/>
                  </a:lnTo>
                  <a:lnTo>
                    <a:pt x="21600" y="0"/>
                  </a:lnTo>
                  <a:close/>
                  <a:moveTo>
                    <a:pt x="21600" y="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4" name="AutoShape 10"/>
            <p:cNvSpPr>
              <a:spLocks/>
            </p:cNvSpPr>
            <p:nvPr/>
          </p:nvSpPr>
          <p:spPr bwMode="auto">
            <a:xfrm>
              <a:off x="0" y="3971"/>
              <a:ext cx="3619" cy="34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1854" y="21600"/>
                  </a:lnTo>
                  <a:lnTo>
                    <a:pt x="21600" y="2607"/>
                  </a:lnTo>
                  <a:lnTo>
                    <a:pt x="21600" y="0"/>
                  </a:lnTo>
                  <a:lnTo>
                    <a:pt x="0" y="16386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gradFill rotWithShape="0">
              <a:gsLst>
                <a:gs pos="0">
                  <a:srgbClr val="00006F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5" name="AutoShape 11"/>
            <p:cNvSpPr>
              <a:spLocks/>
            </p:cNvSpPr>
            <p:nvPr/>
          </p:nvSpPr>
          <p:spPr bwMode="auto">
            <a:xfrm>
              <a:off x="2097" y="4043"/>
              <a:ext cx="2514" cy="27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8725" y="21600"/>
                  </a:moveTo>
                  <a:lnTo>
                    <a:pt x="21600" y="15965"/>
                  </a:lnTo>
                  <a:lnTo>
                    <a:pt x="19395" y="0"/>
                  </a:lnTo>
                  <a:lnTo>
                    <a:pt x="0" y="21600"/>
                  </a:lnTo>
                  <a:lnTo>
                    <a:pt x="18725" y="21600"/>
                  </a:lnTo>
                  <a:close/>
                  <a:moveTo>
                    <a:pt x="18725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6" name="AutoShape 12"/>
            <p:cNvSpPr>
              <a:spLocks/>
            </p:cNvSpPr>
            <p:nvPr/>
          </p:nvSpPr>
          <p:spPr bwMode="auto">
            <a:xfrm>
              <a:off x="4354" y="3869"/>
              <a:ext cx="1404" cy="37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7200"/>
                  </a:moveTo>
                  <a:lnTo>
                    <a:pt x="21600" y="0"/>
                  </a:lnTo>
                  <a:lnTo>
                    <a:pt x="0" y="9943"/>
                  </a:lnTo>
                  <a:lnTo>
                    <a:pt x="3951" y="21600"/>
                  </a:lnTo>
                  <a:lnTo>
                    <a:pt x="21600" y="7200"/>
                  </a:lnTo>
                  <a:close/>
                  <a:moveTo>
                    <a:pt x="21600" y="72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8089D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7" name="AutoShape 13"/>
            <p:cNvSpPr>
              <a:spLocks/>
            </p:cNvSpPr>
            <p:nvPr/>
          </p:nvSpPr>
          <p:spPr bwMode="auto">
            <a:xfrm>
              <a:off x="5030" y="3151"/>
              <a:ext cx="728" cy="24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0"/>
                  </a:lnTo>
                  <a:lnTo>
                    <a:pt x="0" y="54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8" name="AutoShape 14"/>
            <p:cNvSpPr>
              <a:spLocks/>
            </p:cNvSpPr>
            <p:nvPr/>
          </p:nvSpPr>
          <p:spPr bwMode="auto">
            <a:xfrm>
              <a:off x="0" y="1486"/>
              <a:ext cx="5030" cy="167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930"/>
                  </a:moveTo>
                  <a:lnTo>
                    <a:pt x="21600" y="21600"/>
                  </a:lnTo>
                  <a:lnTo>
                    <a:pt x="21600" y="21522"/>
                  </a:lnTo>
                  <a:lnTo>
                    <a:pt x="0" y="0"/>
                  </a:lnTo>
                  <a:lnTo>
                    <a:pt x="0" y="930"/>
                  </a:lnTo>
                  <a:close/>
                  <a:moveTo>
                    <a:pt x="0" y="930"/>
                  </a:moveTo>
                </a:path>
              </a:pathLst>
            </a:custGeom>
            <a:gradFill rotWithShape="0">
              <a:gsLst>
                <a:gs pos="0">
                  <a:srgbClr val="000053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9" name="AutoShape 15"/>
            <p:cNvSpPr>
              <a:spLocks/>
            </p:cNvSpPr>
            <p:nvPr/>
          </p:nvSpPr>
          <p:spPr bwMode="auto">
            <a:xfrm>
              <a:off x="5030" y="3049"/>
              <a:ext cx="728" cy="31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21192"/>
                  </a:lnTo>
                  <a:lnTo>
                    <a:pt x="0" y="0"/>
                  </a:lnTo>
                  <a:lnTo>
                    <a:pt x="0" y="3668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0" name="AutoShape 16"/>
            <p:cNvSpPr>
              <a:spLocks/>
            </p:cNvSpPr>
            <p:nvPr/>
          </p:nvSpPr>
          <p:spPr bwMode="auto">
            <a:xfrm>
              <a:off x="0" y="916"/>
              <a:ext cx="5030" cy="218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3909"/>
                  </a:moveTo>
                  <a:lnTo>
                    <a:pt x="21600" y="21600"/>
                  </a:lnTo>
                  <a:lnTo>
                    <a:pt x="21600" y="21067"/>
                  </a:lnTo>
                  <a:lnTo>
                    <a:pt x="0" y="0"/>
                  </a:lnTo>
                  <a:lnTo>
                    <a:pt x="0" y="3909"/>
                  </a:lnTo>
                  <a:close/>
                  <a:moveTo>
                    <a:pt x="0" y="3909"/>
                  </a:moveTo>
                </a:path>
              </a:pathLst>
            </a:custGeom>
            <a:gradFill rotWithShape="0">
              <a:gsLst>
                <a:gs pos="0">
                  <a:srgbClr val="000055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1" name="AutoShape 17"/>
            <p:cNvSpPr>
              <a:spLocks/>
            </p:cNvSpPr>
            <p:nvPr/>
          </p:nvSpPr>
          <p:spPr bwMode="auto">
            <a:xfrm>
              <a:off x="2294" y="0"/>
              <a:ext cx="3159" cy="272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477" y="21600"/>
                  </a:lnTo>
                  <a:lnTo>
                    <a:pt x="21600" y="21418"/>
                  </a:lnTo>
                  <a:lnTo>
                    <a:pt x="69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A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2" name="AutoShape 18"/>
            <p:cNvSpPr>
              <a:spLocks/>
            </p:cNvSpPr>
            <p:nvPr/>
          </p:nvSpPr>
          <p:spPr bwMode="auto">
            <a:xfrm>
              <a:off x="5435" y="2702"/>
              <a:ext cx="323" cy="299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8999"/>
                  </a:lnTo>
                  <a:lnTo>
                    <a:pt x="1204" y="0"/>
                  </a:lnTo>
                  <a:lnTo>
                    <a:pt x="0" y="1662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F0F9F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3" name="AutoShape 19"/>
            <p:cNvSpPr>
              <a:spLocks/>
            </p:cNvSpPr>
            <p:nvPr/>
          </p:nvSpPr>
          <p:spPr bwMode="auto">
            <a:xfrm>
              <a:off x="5477" y="2588"/>
              <a:ext cx="281" cy="33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1155"/>
                  </a:lnTo>
                  <a:lnTo>
                    <a:pt x="7379" y="0"/>
                  </a:lnTo>
                  <a:lnTo>
                    <a:pt x="0" y="5803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4" name="AutoShape 20"/>
            <p:cNvSpPr>
              <a:spLocks/>
            </p:cNvSpPr>
            <p:nvPr/>
          </p:nvSpPr>
          <p:spPr bwMode="auto">
            <a:xfrm>
              <a:off x="2454" y="0"/>
              <a:ext cx="3119" cy="267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0936" y="21600"/>
                  </a:lnTo>
                  <a:lnTo>
                    <a:pt x="21600" y="20875"/>
                  </a:lnTo>
                  <a:lnTo>
                    <a:pt x="265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6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5" name="AutoShape 21"/>
            <p:cNvSpPr>
              <a:spLocks/>
            </p:cNvSpPr>
            <p:nvPr/>
          </p:nvSpPr>
          <p:spPr bwMode="auto">
            <a:xfrm>
              <a:off x="5626" y="2534"/>
              <a:ext cx="132" cy="13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FF99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6" name="AutoShape 22"/>
            <p:cNvSpPr>
              <a:spLocks/>
            </p:cNvSpPr>
            <p:nvPr/>
          </p:nvSpPr>
          <p:spPr bwMode="auto">
            <a:xfrm>
              <a:off x="3112" y="0"/>
              <a:ext cx="2514" cy="253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56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E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7" name="AutoShape 23"/>
            <p:cNvSpPr>
              <a:spLocks/>
            </p:cNvSpPr>
            <p:nvPr/>
          </p:nvSpPr>
          <p:spPr bwMode="auto">
            <a:xfrm>
              <a:off x="3488" y="0"/>
              <a:ext cx="2198" cy="248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482" y="21600"/>
                  </a:lnTo>
                  <a:lnTo>
                    <a:pt x="21600" y="21548"/>
                  </a:lnTo>
                  <a:lnTo>
                    <a:pt x="3112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8" name="AutoShape 24"/>
            <p:cNvSpPr>
              <a:spLocks/>
            </p:cNvSpPr>
            <p:nvPr/>
          </p:nvSpPr>
          <p:spPr bwMode="auto">
            <a:xfrm>
              <a:off x="5674" y="2474"/>
              <a:ext cx="84" cy="9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20250"/>
                  </a:lnTo>
                  <a:lnTo>
                    <a:pt x="3086" y="0"/>
                  </a:lnTo>
                  <a:lnTo>
                    <a:pt x="0" y="135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1717A3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9" name="AutoShape 25"/>
            <p:cNvSpPr>
              <a:spLocks/>
            </p:cNvSpPr>
            <p:nvPr/>
          </p:nvSpPr>
          <p:spPr bwMode="auto">
            <a:xfrm>
              <a:off x="5603" y="850"/>
              <a:ext cx="155" cy="51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8540"/>
                  </a:lnTo>
                  <a:lnTo>
                    <a:pt x="10730" y="0"/>
                  </a:lnTo>
                  <a:lnTo>
                    <a:pt x="0" y="8037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80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0" name="AutoShape 26"/>
            <p:cNvSpPr>
              <a:spLocks/>
            </p:cNvSpPr>
            <p:nvPr/>
          </p:nvSpPr>
          <p:spPr bwMode="auto">
            <a:xfrm>
              <a:off x="5107" y="0"/>
              <a:ext cx="573" cy="104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18702" y="21600"/>
                  </a:lnTo>
                  <a:lnTo>
                    <a:pt x="21600" y="17624"/>
                  </a:lnTo>
                  <a:lnTo>
                    <a:pt x="9445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55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1" name="AutoShape 27"/>
            <p:cNvSpPr>
              <a:spLocks/>
            </p:cNvSpPr>
            <p:nvPr/>
          </p:nvSpPr>
          <p:spPr bwMode="auto">
            <a:xfrm>
              <a:off x="5411" y="0"/>
              <a:ext cx="341" cy="79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9121" y="0"/>
                  </a:moveTo>
                  <a:lnTo>
                    <a:pt x="0" y="0"/>
                  </a:lnTo>
                  <a:lnTo>
                    <a:pt x="18179" y="21600"/>
                  </a:lnTo>
                  <a:lnTo>
                    <a:pt x="21600" y="17697"/>
                  </a:lnTo>
                  <a:lnTo>
                    <a:pt x="9121" y="0"/>
                  </a:lnTo>
                  <a:close/>
                  <a:moveTo>
                    <a:pt x="9121" y="0"/>
                  </a:moveTo>
                </a:path>
              </a:pathLst>
            </a:custGeom>
            <a:gradFill rotWithShape="0">
              <a:gsLst>
                <a:gs pos="0">
                  <a:srgbClr val="000059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2" name="AutoShape 28"/>
            <p:cNvSpPr>
              <a:spLocks/>
            </p:cNvSpPr>
            <p:nvPr/>
          </p:nvSpPr>
          <p:spPr bwMode="auto">
            <a:xfrm>
              <a:off x="5698" y="653"/>
              <a:ext cx="60" cy="31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9969"/>
                  </a:moveTo>
                  <a:lnTo>
                    <a:pt x="21600" y="21600"/>
                  </a:lnTo>
                  <a:lnTo>
                    <a:pt x="21600" y="415"/>
                  </a:lnTo>
                  <a:lnTo>
                    <a:pt x="19440" y="0"/>
                  </a:lnTo>
                  <a:lnTo>
                    <a:pt x="0" y="9969"/>
                  </a:lnTo>
                  <a:close/>
                  <a:moveTo>
                    <a:pt x="0" y="9969"/>
                  </a:moveTo>
                </a:path>
              </a:pathLst>
            </a:custGeom>
            <a:solidFill>
              <a:srgbClr val="000080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3" name="AutoShape 29"/>
            <p:cNvSpPr>
              <a:spLocks/>
            </p:cNvSpPr>
            <p:nvPr/>
          </p:nvSpPr>
          <p:spPr bwMode="auto">
            <a:xfrm>
              <a:off x="2" y="1601"/>
              <a:ext cx="5752" cy="186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4299"/>
                  </a:moveTo>
                  <a:lnTo>
                    <a:pt x="21600" y="21600"/>
                  </a:lnTo>
                  <a:lnTo>
                    <a:pt x="21600" y="21252"/>
                  </a:lnTo>
                  <a:lnTo>
                    <a:pt x="0" y="0"/>
                  </a:lnTo>
                  <a:lnTo>
                    <a:pt x="0" y="4299"/>
                  </a:lnTo>
                  <a:close/>
                  <a:moveTo>
                    <a:pt x="0" y="4299"/>
                  </a:moveTo>
                </a:path>
              </a:pathLst>
            </a:custGeom>
            <a:gradFill rotWithShape="0">
              <a:gsLst>
                <a:gs pos="0">
                  <a:srgbClr val="000061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4" name="AutoShape 30"/>
            <p:cNvSpPr>
              <a:spLocks/>
            </p:cNvSpPr>
            <p:nvPr/>
          </p:nvSpPr>
          <p:spPr bwMode="auto">
            <a:xfrm>
              <a:off x="2" y="2152"/>
              <a:ext cx="5752" cy="133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5913"/>
                  </a:moveTo>
                  <a:lnTo>
                    <a:pt x="21600" y="21600"/>
                  </a:lnTo>
                  <a:lnTo>
                    <a:pt x="21600" y="21503"/>
                  </a:lnTo>
                  <a:lnTo>
                    <a:pt x="0" y="0"/>
                  </a:lnTo>
                  <a:lnTo>
                    <a:pt x="0" y="5913"/>
                  </a:lnTo>
                  <a:close/>
                  <a:moveTo>
                    <a:pt x="0" y="5913"/>
                  </a:moveTo>
                </a:path>
              </a:pathLst>
            </a:custGeom>
            <a:gradFill rotWithShape="0">
              <a:gsLst>
                <a:gs pos="0">
                  <a:srgbClr val="00005D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5" name="AutoShape 31"/>
            <p:cNvSpPr>
              <a:spLocks/>
            </p:cNvSpPr>
            <p:nvPr/>
          </p:nvSpPr>
          <p:spPr bwMode="auto">
            <a:xfrm>
              <a:off x="2" y="3177"/>
              <a:ext cx="5752" cy="41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504"/>
                  </a:moveTo>
                  <a:lnTo>
                    <a:pt x="21600" y="21600"/>
                  </a:lnTo>
                  <a:lnTo>
                    <a:pt x="21600" y="20974"/>
                  </a:lnTo>
                  <a:lnTo>
                    <a:pt x="0" y="0"/>
                  </a:lnTo>
                  <a:lnTo>
                    <a:pt x="0" y="2504"/>
                  </a:lnTo>
                  <a:close/>
                  <a:moveTo>
                    <a:pt x="0" y="2504"/>
                  </a:moveTo>
                </a:path>
              </a:pathLst>
            </a:custGeom>
            <a:gradFill rotWithShape="0">
              <a:gsLst>
                <a:gs pos="0">
                  <a:srgbClr val="000081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6" name="AutoShape 32"/>
            <p:cNvSpPr>
              <a:spLocks/>
            </p:cNvSpPr>
            <p:nvPr/>
          </p:nvSpPr>
          <p:spPr bwMode="auto">
            <a:xfrm>
              <a:off x="1297" y="0"/>
              <a:ext cx="4457" cy="317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437"/>
                  </a:lnTo>
                  <a:lnTo>
                    <a:pt x="60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A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7" name="AutoShape 33"/>
            <p:cNvSpPr>
              <a:spLocks/>
            </p:cNvSpPr>
            <p:nvPr/>
          </p:nvSpPr>
          <p:spPr bwMode="auto">
            <a:xfrm>
              <a:off x="3321" y="0"/>
              <a:ext cx="2433" cy="261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550"/>
                  </a:lnTo>
                  <a:lnTo>
                    <a:pt x="58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81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8" name="AutoShape 34"/>
            <p:cNvSpPr>
              <a:spLocks/>
            </p:cNvSpPr>
            <p:nvPr/>
          </p:nvSpPr>
          <p:spPr bwMode="auto">
            <a:xfrm>
              <a:off x="3950" y="0"/>
              <a:ext cx="1804" cy="246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5820" y="0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21600" y="19706"/>
                  </a:lnTo>
                  <a:lnTo>
                    <a:pt x="21528" y="19706"/>
                  </a:lnTo>
                  <a:lnTo>
                    <a:pt x="5820" y="0"/>
                  </a:lnTo>
                  <a:close/>
                  <a:moveTo>
                    <a:pt x="5820" y="0"/>
                  </a:moveTo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9" name="AutoShape 35"/>
            <p:cNvSpPr>
              <a:spLocks/>
            </p:cNvSpPr>
            <p:nvPr/>
          </p:nvSpPr>
          <p:spPr bwMode="auto">
            <a:xfrm>
              <a:off x="4519" y="0"/>
              <a:ext cx="1235" cy="207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225"/>
                  </a:lnTo>
                  <a:lnTo>
                    <a:pt x="73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58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40" name="AutoShape 36"/>
            <p:cNvSpPr>
              <a:spLocks/>
            </p:cNvSpPr>
            <p:nvPr/>
          </p:nvSpPr>
          <p:spPr bwMode="auto">
            <a:xfrm>
              <a:off x="4694" y="0"/>
              <a:ext cx="1060" cy="193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533"/>
                  </a:lnTo>
                  <a:lnTo>
                    <a:pt x="1102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F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41" name="AutoShape 37"/>
            <p:cNvSpPr>
              <a:spLocks/>
            </p:cNvSpPr>
            <p:nvPr/>
          </p:nvSpPr>
          <p:spPr bwMode="auto">
            <a:xfrm>
              <a:off x="4981" y="0"/>
              <a:ext cx="773" cy="148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0816"/>
                  </a:moveTo>
                  <a:lnTo>
                    <a:pt x="1177" y="0"/>
                  </a:lnTo>
                  <a:lnTo>
                    <a:pt x="0" y="0"/>
                  </a:lnTo>
                  <a:lnTo>
                    <a:pt x="21600" y="21600"/>
                  </a:lnTo>
                  <a:lnTo>
                    <a:pt x="21600" y="20816"/>
                  </a:lnTo>
                  <a:close/>
                  <a:moveTo>
                    <a:pt x="21600" y="20816"/>
                  </a:moveTo>
                </a:path>
              </a:pathLst>
            </a:custGeom>
            <a:gradFill rotWithShape="0">
              <a:gsLst>
                <a:gs pos="0">
                  <a:srgbClr val="000078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0"/>
              <a:chExt cx="5758" cy="1858"/>
            </a:xfrm>
          </p:grpSpPr>
          <p:sp>
            <p:nvSpPr>
              <p:cNvPr id="21543" name="AutoShape 39"/>
              <p:cNvSpPr>
                <a:spLocks/>
              </p:cNvSpPr>
              <p:nvPr/>
            </p:nvSpPr>
            <p:spPr bwMode="auto">
              <a:xfrm>
                <a:off x="0" y="0"/>
                <a:ext cx="3670" cy="1313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6021"/>
                    </a:lnTo>
                    <a:lnTo>
                      <a:pt x="21458" y="21600"/>
                    </a:lnTo>
                    <a:lnTo>
                      <a:pt x="21529" y="20317"/>
                    </a:lnTo>
                    <a:lnTo>
                      <a:pt x="21600" y="19132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gradFill rotWithShape="0">
                <a:gsLst>
                  <a:gs pos="0">
                    <a:srgbClr val="00006F"/>
                  </a:gs>
                  <a:gs pos="100000">
                    <a:srgbClr val="000099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21544" name="AutoShape 40"/>
              <p:cNvSpPr>
                <a:spLocks/>
              </p:cNvSpPr>
              <p:nvPr/>
            </p:nvSpPr>
            <p:spPr bwMode="auto">
              <a:xfrm>
                <a:off x="3646" y="1163"/>
                <a:ext cx="2112" cy="695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21600" y="20668"/>
                    </a:moveTo>
                    <a:lnTo>
                      <a:pt x="246" y="0"/>
                    </a:lnTo>
                    <a:lnTo>
                      <a:pt x="123" y="2238"/>
                    </a:lnTo>
                    <a:lnTo>
                      <a:pt x="0" y="4662"/>
                    </a:lnTo>
                    <a:lnTo>
                      <a:pt x="21600" y="21600"/>
                    </a:lnTo>
                    <a:lnTo>
                      <a:pt x="21600" y="20668"/>
                    </a:lnTo>
                    <a:close/>
                    <a:moveTo>
                      <a:pt x="21600" y="20668"/>
                    </a:moveTo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1717A3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</p:grpSp>
      <p:sp>
        <p:nvSpPr>
          <p:cNvPr id="21545" name="Text Box 41"/>
          <p:cNvSpPr txBox="1">
            <a:spLocks noChangeArrowheads="1"/>
          </p:cNvSpPr>
          <p:nvPr/>
        </p:nvSpPr>
        <p:spPr bwMode="auto">
          <a:xfrm>
            <a:off x="7477125" y="5678488"/>
            <a:ext cx="284163" cy="219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b"/>
          <a:lstStyle/>
          <a:p>
            <a:pPr algn="ctr" eaLnBrk="1" hangingPunct="1"/>
            <a:fld id="{F793D962-8B65-4A1E-B2CD-2D1588627E81}" type="slidenum">
              <a:rPr lang="en-US"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  <a:sym typeface="Arial" charset="0"/>
              </a:rPr>
              <a:pPr algn="ctr" eaLnBrk="1" hangingPunct="1"/>
              <a:t>21</a:t>
            </a:fld>
            <a:endParaRPr lang="en-US" sz="12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1546" name="Rectangle 4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32080"/>
          <a:lstStyle/>
          <a:p>
            <a:r>
              <a:rPr lang="en-US" sz="4000"/>
              <a:t/>
            </a:r>
            <a:br>
              <a:rPr lang="en-US" sz="4000"/>
            </a:br>
            <a:r>
              <a:rPr lang="en-US" sz="4000"/>
              <a:t/>
            </a:r>
            <a:br>
              <a:rPr lang="en-US" sz="4000"/>
            </a:br>
            <a:endParaRPr lang="en-US" sz="4000"/>
          </a:p>
        </p:txBody>
      </p:sp>
      <p:pic>
        <p:nvPicPr>
          <p:cNvPr id="21547" name="Picture 4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"/>
            <a:ext cx="9144000" cy="599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548" name="Picture 44" descr="Parkinsons final logo cropped with grey li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4800600"/>
            <a:ext cx="1265238" cy="10541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75" y="1588"/>
            <a:ext cx="9140825" cy="6856412"/>
            <a:chOff x="0" y="0"/>
            <a:chExt cx="5758" cy="4319"/>
          </a:xfrm>
        </p:grpSpPr>
        <p:sp>
          <p:nvSpPr>
            <p:cNvPr id="40963" name="AutoShape 3"/>
            <p:cNvSpPr>
              <a:spLocks/>
            </p:cNvSpPr>
            <p:nvPr/>
          </p:nvSpPr>
          <p:spPr bwMode="auto">
            <a:xfrm>
              <a:off x="0" y="12"/>
              <a:ext cx="5758" cy="3273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2015" y="11985"/>
                  </a:moveTo>
                  <a:lnTo>
                    <a:pt x="0" y="0"/>
                  </a:lnTo>
                  <a:lnTo>
                    <a:pt x="0" y="3445"/>
                  </a:lnTo>
                  <a:lnTo>
                    <a:pt x="11428" y="13054"/>
                  </a:lnTo>
                  <a:lnTo>
                    <a:pt x="21600" y="21600"/>
                  </a:lnTo>
                  <a:lnTo>
                    <a:pt x="21600" y="21560"/>
                  </a:lnTo>
                  <a:lnTo>
                    <a:pt x="12015" y="11985"/>
                  </a:lnTo>
                  <a:close/>
                  <a:moveTo>
                    <a:pt x="12015" y="11985"/>
                  </a:moveTo>
                </a:path>
              </a:pathLst>
            </a:custGeom>
            <a:gradFill rotWithShape="0">
              <a:gsLst>
                <a:gs pos="0">
                  <a:srgbClr val="000051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64" name="AutoShape 4"/>
            <p:cNvSpPr>
              <a:spLocks/>
            </p:cNvSpPr>
            <p:nvPr/>
          </p:nvSpPr>
          <p:spPr bwMode="auto">
            <a:xfrm>
              <a:off x="149" y="0"/>
              <a:ext cx="5609" cy="3243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2220" y="11416"/>
                  </a:moveTo>
                  <a:lnTo>
                    <a:pt x="1665" y="0"/>
                  </a:lnTo>
                  <a:lnTo>
                    <a:pt x="0" y="0"/>
                  </a:lnTo>
                  <a:lnTo>
                    <a:pt x="11922" y="11896"/>
                  </a:lnTo>
                  <a:lnTo>
                    <a:pt x="21600" y="21600"/>
                  </a:lnTo>
                  <a:lnTo>
                    <a:pt x="21600" y="21560"/>
                  </a:lnTo>
                  <a:lnTo>
                    <a:pt x="12220" y="11416"/>
                  </a:lnTo>
                  <a:close/>
                  <a:moveTo>
                    <a:pt x="12220" y="11416"/>
                  </a:moveTo>
                </a:path>
              </a:pathLst>
            </a:custGeom>
            <a:gradFill rotWithShape="0">
              <a:gsLst>
                <a:gs pos="0">
                  <a:srgbClr val="00005D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65" name="AutoShape 5"/>
            <p:cNvSpPr>
              <a:spLocks/>
            </p:cNvSpPr>
            <p:nvPr/>
          </p:nvSpPr>
          <p:spPr bwMode="auto">
            <a:xfrm>
              <a:off x="0" y="3433"/>
              <a:ext cx="4038" cy="19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17550"/>
                  </a:moveTo>
                  <a:lnTo>
                    <a:pt x="21600" y="21600"/>
                  </a:lnTo>
                  <a:lnTo>
                    <a:pt x="21600" y="16200"/>
                  </a:lnTo>
                  <a:lnTo>
                    <a:pt x="0" y="0"/>
                  </a:lnTo>
                  <a:lnTo>
                    <a:pt x="0" y="17550"/>
                  </a:lnTo>
                  <a:close/>
                  <a:moveTo>
                    <a:pt x="0" y="17550"/>
                  </a:moveTo>
                </a:path>
              </a:pathLst>
            </a:custGeom>
            <a:gradFill rotWithShape="0">
              <a:gsLst>
                <a:gs pos="0">
                  <a:srgbClr val="000060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66" name="AutoShape 6"/>
            <p:cNvSpPr>
              <a:spLocks/>
            </p:cNvSpPr>
            <p:nvPr/>
          </p:nvSpPr>
          <p:spPr bwMode="auto">
            <a:xfrm>
              <a:off x="4038" y="3577"/>
              <a:ext cx="1720" cy="6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9636"/>
                  </a:lnTo>
                  <a:lnTo>
                    <a:pt x="0" y="0"/>
                  </a:lnTo>
                  <a:lnTo>
                    <a:pt x="0" y="15709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67" name="AutoShape 7"/>
            <p:cNvSpPr>
              <a:spLocks/>
            </p:cNvSpPr>
            <p:nvPr/>
          </p:nvSpPr>
          <p:spPr bwMode="auto">
            <a:xfrm>
              <a:off x="0" y="3726"/>
              <a:ext cx="4784" cy="329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21600" y="5055"/>
                  </a:lnTo>
                  <a:lnTo>
                    <a:pt x="21600" y="0"/>
                  </a:lnTo>
                  <a:lnTo>
                    <a:pt x="0" y="7025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gradFill rotWithShape="0">
              <a:gsLst>
                <a:gs pos="0">
                  <a:srgbClr val="00007D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68" name="AutoShape 8"/>
            <p:cNvSpPr>
              <a:spLocks/>
            </p:cNvSpPr>
            <p:nvPr/>
          </p:nvSpPr>
          <p:spPr bwMode="auto">
            <a:xfrm>
              <a:off x="4784" y="3702"/>
              <a:ext cx="974" cy="10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10265"/>
                  </a:moveTo>
                  <a:lnTo>
                    <a:pt x="21600" y="0"/>
                  </a:lnTo>
                  <a:lnTo>
                    <a:pt x="0" y="5133"/>
                  </a:lnTo>
                  <a:lnTo>
                    <a:pt x="0" y="21600"/>
                  </a:lnTo>
                  <a:lnTo>
                    <a:pt x="21600" y="10265"/>
                  </a:lnTo>
                  <a:close/>
                  <a:moveTo>
                    <a:pt x="21600" y="10265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69" name="AutoShape 9"/>
            <p:cNvSpPr>
              <a:spLocks/>
            </p:cNvSpPr>
            <p:nvPr/>
          </p:nvSpPr>
          <p:spPr bwMode="auto">
            <a:xfrm>
              <a:off x="3619" y="3815"/>
              <a:ext cx="2139" cy="19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0"/>
                  </a:moveTo>
                  <a:lnTo>
                    <a:pt x="0" y="17018"/>
                  </a:lnTo>
                  <a:lnTo>
                    <a:pt x="0" y="21600"/>
                  </a:lnTo>
                  <a:lnTo>
                    <a:pt x="21600" y="0"/>
                  </a:lnTo>
                  <a:close/>
                  <a:moveTo>
                    <a:pt x="21600" y="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70" name="AutoShape 10"/>
            <p:cNvSpPr>
              <a:spLocks/>
            </p:cNvSpPr>
            <p:nvPr/>
          </p:nvSpPr>
          <p:spPr bwMode="auto">
            <a:xfrm>
              <a:off x="0" y="3971"/>
              <a:ext cx="3619" cy="34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1854" y="21600"/>
                  </a:lnTo>
                  <a:lnTo>
                    <a:pt x="21600" y="2607"/>
                  </a:lnTo>
                  <a:lnTo>
                    <a:pt x="21600" y="0"/>
                  </a:lnTo>
                  <a:lnTo>
                    <a:pt x="0" y="16386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gradFill rotWithShape="0">
              <a:gsLst>
                <a:gs pos="0">
                  <a:srgbClr val="00006F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71" name="AutoShape 11"/>
            <p:cNvSpPr>
              <a:spLocks/>
            </p:cNvSpPr>
            <p:nvPr/>
          </p:nvSpPr>
          <p:spPr bwMode="auto">
            <a:xfrm>
              <a:off x="2097" y="4043"/>
              <a:ext cx="2514" cy="27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8725" y="21600"/>
                  </a:moveTo>
                  <a:lnTo>
                    <a:pt x="21600" y="15965"/>
                  </a:lnTo>
                  <a:lnTo>
                    <a:pt x="19395" y="0"/>
                  </a:lnTo>
                  <a:lnTo>
                    <a:pt x="0" y="21600"/>
                  </a:lnTo>
                  <a:lnTo>
                    <a:pt x="18725" y="21600"/>
                  </a:lnTo>
                  <a:close/>
                  <a:moveTo>
                    <a:pt x="18725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72" name="AutoShape 12"/>
            <p:cNvSpPr>
              <a:spLocks/>
            </p:cNvSpPr>
            <p:nvPr/>
          </p:nvSpPr>
          <p:spPr bwMode="auto">
            <a:xfrm>
              <a:off x="4354" y="3869"/>
              <a:ext cx="1404" cy="37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7200"/>
                  </a:moveTo>
                  <a:lnTo>
                    <a:pt x="21600" y="0"/>
                  </a:lnTo>
                  <a:lnTo>
                    <a:pt x="0" y="9943"/>
                  </a:lnTo>
                  <a:lnTo>
                    <a:pt x="3951" y="21600"/>
                  </a:lnTo>
                  <a:lnTo>
                    <a:pt x="21600" y="7200"/>
                  </a:lnTo>
                  <a:close/>
                  <a:moveTo>
                    <a:pt x="21600" y="72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8089D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73" name="AutoShape 13"/>
            <p:cNvSpPr>
              <a:spLocks/>
            </p:cNvSpPr>
            <p:nvPr/>
          </p:nvSpPr>
          <p:spPr bwMode="auto">
            <a:xfrm>
              <a:off x="5030" y="3151"/>
              <a:ext cx="728" cy="24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0"/>
                  </a:lnTo>
                  <a:lnTo>
                    <a:pt x="0" y="54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74" name="AutoShape 14"/>
            <p:cNvSpPr>
              <a:spLocks/>
            </p:cNvSpPr>
            <p:nvPr/>
          </p:nvSpPr>
          <p:spPr bwMode="auto">
            <a:xfrm>
              <a:off x="0" y="1486"/>
              <a:ext cx="5030" cy="167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930"/>
                  </a:moveTo>
                  <a:lnTo>
                    <a:pt x="21600" y="21600"/>
                  </a:lnTo>
                  <a:lnTo>
                    <a:pt x="21600" y="21522"/>
                  </a:lnTo>
                  <a:lnTo>
                    <a:pt x="0" y="0"/>
                  </a:lnTo>
                  <a:lnTo>
                    <a:pt x="0" y="930"/>
                  </a:lnTo>
                  <a:close/>
                  <a:moveTo>
                    <a:pt x="0" y="930"/>
                  </a:moveTo>
                </a:path>
              </a:pathLst>
            </a:custGeom>
            <a:gradFill rotWithShape="0">
              <a:gsLst>
                <a:gs pos="0">
                  <a:srgbClr val="000053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75" name="AutoShape 15"/>
            <p:cNvSpPr>
              <a:spLocks/>
            </p:cNvSpPr>
            <p:nvPr/>
          </p:nvSpPr>
          <p:spPr bwMode="auto">
            <a:xfrm>
              <a:off x="5030" y="3049"/>
              <a:ext cx="728" cy="31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21192"/>
                  </a:lnTo>
                  <a:lnTo>
                    <a:pt x="0" y="0"/>
                  </a:lnTo>
                  <a:lnTo>
                    <a:pt x="0" y="3668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76" name="AutoShape 16"/>
            <p:cNvSpPr>
              <a:spLocks/>
            </p:cNvSpPr>
            <p:nvPr/>
          </p:nvSpPr>
          <p:spPr bwMode="auto">
            <a:xfrm>
              <a:off x="0" y="916"/>
              <a:ext cx="5030" cy="218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3909"/>
                  </a:moveTo>
                  <a:lnTo>
                    <a:pt x="21600" y="21600"/>
                  </a:lnTo>
                  <a:lnTo>
                    <a:pt x="21600" y="21067"/>
                  </a:lnTo>
                  <a:lnTo>
                    <a:pt x="0" y="0"/>
                  </a:lnTo>
                  <a:lnTo>
                    <a:pt x="0" y="3909"/>
                  </a:lnTo>
                  <a:close/>
                  <a:moveTo>
                    <a:pt x="0" y="3909"/>
                  </a:moveTo>
                </a:path>
              </a:pathLst>
            </a:custGeom>
            <a:gradFill rotWithShape="0">
              <a:gsLst>
                <a:gs pos="0">
                  <a:srgbClr val="000055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77" name="AutoShape 17"/>
            <p:cNvSpPr>
              <a:spLocks/>
            </p:cNvSpPr>
            <p:nvPr/>
          </p:nvSpPr>
          <p:spPr bwMode="auto">
            <a:xfrm>
              <a:off x="2294" y="0"/>
              <a:ext cx="3159" cy="272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477" y="21600"/>
                  </a:lnTo>
                  <a:lnTo>
                    <a:pt x="21600" y="21418"/>
                  </a:lnTo>
                  <a:lnTo>
                    <a:pt x="69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A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78" name="AutoShape 18"/>
            <p:cNvSpPr>
              <a:spLocks/>
            </p:cNvSpPr>
            <p:nvPr/>
          </p:nvSpPr>
          <p:spPr bwMode="auto">
            <a:xfrm>
              <a:off x="5435" y="2702"/>
              <a:ext cx="323" cy="299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8999"/>
                  </a:lnTo>
                  <a:lnTo>
                    <a:pt x="1204" y="0"/>
                  </a:lnTo>
                  <a:lnTo>
                    <a:pt x="0" y="1662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F0F9F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79" name="AutoShape 19"/>
            <p:cNvSpPr>
              <a:spLocks/>
            </p:cNvSpPr>
            <p:nvPr/>
          </p:nvSpPr>
          <p:spPr bwMode="auto">
            <a:xfrm>
              <a:off x="5477" y="2588"/>
              <a:ext cx="281" cy="33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1155"/>
                  </a:lnTo>
                  <a:lnTo>
                    <a:pt x="7379" y="0"/>
                  </a:lnTo>
                  <a:lnTo>
                    <a:pt x="0" y="5803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80" name="AutoShape 20"/>
            <p:cNvSpPr>
              <a:spLocks/>
            </p:cNvSpPr>
            <p:nvPr/>
          </p:nvSpPr>
          <p:spPr bwMode="auto">
            <a:xfrm>
              <a:off x="2454" y="0"/>
              <a:ext cx="3119" cy="267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0936" y="21600"/>
                  </a:lnTo>
                  <a:lnTo>
                    <a:pt x="21600" y="20875"/>
                  </a:lnTo>
                  <a:lnTo>
                    <a:pt x="265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6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81" name="AutoShape 21"/>
            <p:cNvSpPr>
              <a:spLocks/>
            </p:cNvSpPr>
            <p:nvPr/>
          </p:nvSpPr>
          <p:spPr bwMode="auto">
            <a:xfrm>
              <a:off x="5626" y="2534"/>
              <a:ext cx="132" cy="13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FF99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82" name="AutoShape 22"/>
            <p:cNvSpPr>
              <a:spLocks/>
            </p:cNvSpPr>
            <p:nvPr/>
          </p:nvSpPr>
          <p:spPr bwMode="auto">
            <a:xfrm>
              <a:off x="3112" y="0"/>
              <a:ext cx="2514" cy="253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56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E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83" name="AutoShape 23"/>
            <p:cNvSpPr>
              <a:spLocks/>
            </p:cNvSpPr>
            <p:nvPr/>
          </p:nvSpPr>
          <p:spPr bwMode="auto">
            <a:xfrm>
              <a:off x="3488" y="0"/>
              <a:ext cx="2198" cy="248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482" y="21600"/>
                  </a:lnTo>
                  <a:lnTo>
                    <a:pt x="21600" y="21548"/>
                  </a:lnTo>
                  <a:lnTo>
                    <a:pt x="3112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84" name="AutoShape 24"/>
            <p:cNvSpPr>
              <a:spLocks/>
            </p:cNvSpPr>
            <p:nvPr/>
          </p:nvSpPr>
          <p:spPr bwMode="auto">
            <a:xfrm>
              <a:off x="5674" y="2474"/>
              <a:ext cx="84" cy="9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20250"/>
                  </a:lnTo>
                  <a:lnTo>
                    <a:pt x="3086" y="0"/>
                  </a:lnTo>
                  <a:lnTo>
                    <a:pt x="0" y="135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1717A3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85" name="AutoShape 25"/>
            <p:cNvSpPr>
              <a:spLocks/>
            </p:cNvSpPr>
            <p:nvPr/>
          </p:nvSpPr>
          <p:spPr bwMode="auto">
            <a:xfrm>
              <a:off x="5603" y="850"/>
              <a:ext cx="155" cy="51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8540"/>
                  </a:lnTo>
                  <a:lnTo>
                    <a:pt x="10730" y="0"/>
                  </a:lnTo>
                  <a:lnTo>
                    <a:pt x="0" y="8037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80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86" name="AutoShape 26"/>
            <p:cNvSpPr>
              <a:spLocks/>
            </p:cNvSpPr>
            <p:nvPr/>
          </p:nvSpPr>
          <p:spPr bwMode="auto">
            <a:xfrm>
              <a:off x="5107" y="0"/>
              <a:ext cx="573" cy="104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18702" y="21600"/>
                  </a:lnTo>
                  <a:lnTo>
                    <a:pt x="21600" y="17624"/>
                  </a:lnTo>
                  <a:lnTo>
                    <a:pt x="9445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55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87" name="AutoShape 27"/>
            <p:cNvSpPr>
              <a:spLocks/>
            </p:cNvSpPr>
            <p:nvPr/>
          </p:nvSpPr>
          <p:spPr bwMode="auto">
            <a:xfrm>
              <a:off x="5411" y="0"/>
              <a:ext cx="341" cy="79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9121" y="0"/>
                  </a:moveTo>
                  <a:lnTo>
                    <a:pt x="0" y="0"/>
                  </a:lnTo>
                  <a:lnTo>
                    <a:pt x="18179" y="21600"/>
                  </a:lnTo>
                  <a:lnTo>
                    <a:pt x="21600" y="17697"/>
                  </a:lnTo>
                  <a:lnTo>
                    <a:pt x="9121" y="0"/>
                  </a:lnTo>
                  <a:close/>
                  <a:moveTo>
                    <a:pt x="9121" y="0"/>
                  </a:moveTo>
                </a:path>
              </a:pathLst>
            </a:custGeom>
            <a:gradFill rotWithShape="0">
              <a:gsLst>
                <a:gs pos="0">
                  <a:srgbClr val="000059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88" name="AutoShape 28"/>
            <p:cNvSpPr>
              <a:spLocks/>
            </p:cNvSpPr>
            <p:nvPr/>
          </p:nvSpPr>
          <p:spPr bwMode="auto">
            <a:xfrm>
              <a:off x="5698" y="653"/>
              <a:ext cx="60" cy="31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9969"/>
                  </a:moveTo>
                  <a:lnTo>
                    <a:pt x="21600" y="21600"/>
                  </a:lnTo>
                  <a:lnTo>
                    <a:pt x="21600" y="415"/>
                  </a:lnTo>
                  <a:lnTo>
                    <a:pt x="19440" y="0"/>
                  </a:lnTo>
                  <a:lnTo>
                    <a:pt x="0" y="9969"/>
                  </a:lnTo>
                  <a:close/>
                  <a:moveTo>
                    <a:pt x="0" y="9969"/>
                  </a:moveTo>
                </a:path>
              </a:pathLst>
            </a:custGeom>
            <a:solidFill>
              <a:srgbClr val="000080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89" name="AutoShape 29"/>
            <p:cNvSpPr>
              <a:spLocks/>
            </p:cNvSpPr>
            <p:nvPr/>
          </p:nvSpPr>
          <p:spPr bwMode="auto">
            <a:xfrm>
              <a:off x="2" y="1601"/>
              <a:ext cx="5752" cy="186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4299"/>
                  </a:moveTo>
                  <a:lnTo>
                    <a:pt x="21600" y="21600"/>
                  </a:lnTo>
                  <a:lnTo>
                    <a:pt x="21600" y="21252"/>
                  </a:lnTo>
                  <a:lnTo>
                    <a:pt x="0" y="0"/>
                  </a:lnTo>
                  <a:lnTo>
                    <a:pt x="0" y="4299"/>
                  </a:lnTo>
                  <a:close/>
                  <a:moveTo>
                    <a:pt x="0" y="4299"/>
                  </a:moveTo>
                </a:path>
              </a:pathLst>
            </a:custGeom>
            <a:gradFill rotWithShape="0">
              <a:gsLst>
                <a:gs pos="0">
                  <a:srgbClr val="000061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90" name="AutoShape 30"/>
            <p:cNvSpPr>
              <a:spLocks/>
            </p:cNvSpPr>
            <p:nvPr/>
          </p:nvSpPr>
          <p:spPr bwMode="auto">
            <a:xfrm>
              <a:off x="2" y="2152"/>
              <a:ext cx="5752" cy="133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5913"/>
                  </a:moveTo>
                  <a:lnTo>
                    <a:pt x="21600" y="21600"/>
                  </a:lnTo>
                  <a:lnTo>
                    <a:pt x="21600" y="21503"/>
                  </a:lnTo>
                  <a:lnTo>
                    <a:pt x="0" y="0"/>
                  </a:lnTo>
                  <a:lnTo>
                    <a:pt x="0" y="5913"/>
                  </a:lnTo>
                  <a:close/>
                  <a:moveTo>
                    <a:pt x="0" y="5913"/>
                  </a:moveTo>
                </a:path>
              </a:pathLst>
            </a:custGeom>
            <a:gradFill rotWithShape="0">
              <a:gsLst>
                <a:gs pos="0">
                  <a:srgbClr val="00005D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91" name="AutoShape 31"/>
            <p:cNvSpPr>
              <a:spLocks/>
            </p:cNvSpPr>
            <p:nvPr/>
          </p:nvSpPr>
          <p:spPr bwMode="auto">
            <a:xfrm>
              <a:off x="2" y="3177"/>
              <a:ext cx="5752" cy="41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504"/>
                  </a:moveTo>
                  <a:lnTo>
                    <a:pt x="21600" y="21600"/>
                  </a:lnTo>
                  <a:lnTo>
                    <a:pt x="21600" y="20974"/>
                  </a:lnTo>
                  <a:lnTo>
                    <a:pt x="0" y="0"/>
                  </a:lnTo>
                  <a:lnTo>
                    <a:pt x="0" y="2504"/>
                  </a:lnTo>
                  <a:close/>
                  <a:moveTo>
                    <a:pt x="0" y="2504"/>
                  </a:moveTo>
                </a:path>
              </a:pathLst>
            </a:custGeom>
            <a:gradFill rotWithShape="0">
              <a:gsLst>
                <a:gs pos="0">
                  <a:srgbClr val="000081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92" name="AutoShape 32"/>
            <p:cNvSpPr>
              <a:spLocks/>
            </p:cNvSpPr>
            <p:nvPr/>
          </p:nvSpPr>
          <p:spPr bwMode="auto">
            <a:xfrm>
              <a:off x="1297" y="0"/>
              <a:ext cx="4457" cy="317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437"/>
                  </a:lnTo>
                  <a:lnTo>
                    <a:pt x="60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A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93" name="AutoShape 33"/>
            <p:cNvSpPr>
              <a:spLocks/>
            </p:cNvSpPr>
            <p:nvPr/>
          </p:nvSpPr>
          <p:spPr bwMode="auto">
            <a:xfrm>
              <a:off x="3321" y="0"/>
              <a:ext cx="2433" cy="261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550"/>
                  </a:lnTo>
                  <a:lnTo>
                    <a:pt x="58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81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94" name="AutoShape 34"/>
            <p:cNvSpPr>
              <a:spLocks/>
            </p:cNvSpPr>
            <p:nvPr/>
          </p:nvSpPr>
          <p:spPr bwMode="auto">
            <a:xfrm>
              <a:off x="3950" y="0"/>
              <a:ext cx="1804" cy="246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5820" y="0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21600" y="19706"/>
                  </a:lnTo>
                  <a:lnTo>
                    <a:pt x="21528" y="19706"/>
                  </a:lnTo>
                  <a:lnTo>
                    <a:pt x="5820" y="0"/>
                  </a:lnTo>
                  <a:close/>
                  <a:moveTo>
                    <a:pt x="5820" y="0"/>
                  </a:moveTo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95" name="AutoShape 35"/>
            <p:cNvSpPr>
              <a:spLocks/>
            </p:cNvSpPr>
            <p:nvPr/>
          </p:nvSpPr>
          <p:spPr bwMode="auto">
            <a:xfrm>
              <a:off x="4519" y="0"/>
              <a:ext cx="1235" cy="207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225"/>
                  </a:lnTo>
                  <a:lnTo>
                    <a:pt x="73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58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96" name="AutoShape 36"/>
            <p:cNvSpPr>
              <a:spLocks/>
            </p:cNvSpPr>
            <p:nvPr/>
          </p:nvSpPr>
          <p:spPr bwMode="auto">
            <a:xfrm>
              <a:off x="4694" y="0"/>
              <a:ext cx="1060" cy="193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533"/>
                  </a:lnTo>
                  <a:lnTo>
                    <a:pt x="1102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F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0997" name="AutoShape 37"/>
            <p:cNvSpPr>
              <a:spLocks/>
            </p:cNvSpPr>
            <p:nvPr/>
          </p:nvSpPr>
          <p:spPr bwMode="auto">
            <a:xfrm>
              <a:off x="4981" y="0"/>
              <a:ext cx="773" cy="148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0816"/>
                  </a:moveTo>
                  <a:lnTo>
                    <a:pt x="1177" y="0"/>
                  </a:lnTo>
                  <a:lnTo>
                    <a:pt x="0" y="0"/>
                  </a:lnTo>
                  <a:lnTo>
                    <a:pt x="21600" y="21600"/>
                  </a:lnTo>
                  <a:lnTo>
                    <a:pt x="21600" y="20816"/>
                  </a:lnTo>
                  <a:close/>
                  <a:moveTo>
                    <a:pt x="21600" y="20816"/>
                  </a:moveTo>
                </a:path>
              </a:pathLst>
            </a:custGeom>
            <a:gradFill rotWithShape="0">
              <a:gsLst>
                <a:gs pos="0">
                  <a:srgbClr val="000078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0"/>
              <a:chExt cx="5758" cy="1858"/>
            </a:xfrm>
          </p:grpSpPr>
          <p:sp>
            <p:nvSpPr>
              <p:cNvPr id="40999" name="AutoShape 39"/>
              <p:cNvSpPr>
                <a:spLocks/>
              </p:cNvSpPr>
              <p:nvPr/>
            </p:nvSpPr>
            <p:spPr bwMode="auto">
              <a:xfrm>
                <a:off x="0" y="0"/>
                <a:ext cx="3670" cy="1313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6021"/>
                    </a:lnTo>
                    <a:lnTo>
                      <a:pt x="21458" y="21600"/>
                    </a:lnTo>
                    <a:lnTo>
                      <a:pt x="21529" y="20317"/>
                    </a:lnTo>
                    <a:lnTo>
                      <a:pt x="21600" y="19132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gradFill rotWithShape="0">
                <a:gsLst>
                  <a:gs pos="0">
                    <a:srgbClr val="00006F"/>
                  </a:gs>
                  <a:gs pos="100000">
                    <a:srgbClr val="000099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000" name="AutoShape 40"/>
              <p:cNvSpPr>
                <a:spLocks/>
              </p:cNvSpPr>
              <p:nvPr/>
            </p:nvSpPr>
            <p:spPr bwMode="auto">
              <a:xfrm>
                <a:off x="3646" y="1163"/>
                <a:ext cx="2112" cy="695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21600" y="20668"/>
                    </a:moveTo>
                    <a:lnTo>
                      <a:pt x="246" y="0"/>
                    </a:lnTo>
                    <a:lnTo>
                      <a:pt x="123" y="2238"/>
                    </a:lnTo>
                    <a:lnTo>
                      <a:pt x="0" y="4662"/>
                    </a:lnTo>
                    <a:lnTo>
                      <a:pt x="21600" y="21600"/>
                    </a:lnTo>
                    <a:lnTo>
                      <a:pt x="21600" y="20668"/>
                    </a:lnTo>
                    <a:close/>
                    <a:moveTo>
                      <a:pt x="21600" y="20668"/>
                    </a:moveTo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1717A3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</p:grpSp>
      <p:sp>
        <p:nvSpPr>
          <p:cNvPr id="41001" name="Text Box 41"/>
          <p:cNvSpPr txBox="1">
            <a:spLocks noChangeArrowheads="1"/>
          </p:cNvSpPr>
          <p:nvPr/>
        </p:nvSpPr>
        <p:spPr bwMode="auto">
          <a:xfrm>
            <a:off x="7477125" y="5678488"/>
            <a:ext cx="284163" cy="219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b"/>
          <a:lstStyle/>
          <a:p>
            <a:pPr algn="ctr" eaLnBrk="1" hangingPunct="1"/>
            <a:fld id="{53356137-3E81-4BBE-8EA3-6AD6CCEDC9E9}" type="slidenum">
              <a:rPr lang="en-US"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  <a:sym typeface="Arial" charset="0"/>
              </a:rPr>
              <a:pPr algn="ctr" eaLnBrk="1" hangingPunct="1"/>
              <a:t>22</a:t>
            </a:fld>
            <a:endParaRPr lang="en-US" sz="12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1005" name="Rectangle 45"/>
          <p:cNvSpPr>
            <a:spLocks/>
          </p:cNvSpPr>
          <p:nvPr/>
        </p:nvSpPr>
        <p:spPr bwMode="auto">
          <a:xfrm>
            <a:off x="7696200" y="6553200"/>
            <a:ext cx="14478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r" eaLnBrk="1" hangingPunct="1">
              <a:spcBef>
                <a:spcPts val="800"/>
              </a:spcBef>
            </a:pPr>
            <a:r>
              <a:rPr lang="en-US" sz="1400">
                <a:latin typeface="Arial Bold" charset="0"/>
                <a:cs typeface="Arial Bold" charset="0"/>
                <a:sym typeface="Arial Bold" charset="0"/>
              </a:rPr>
              <a:t>Aasman</a:t>
            </a:r>
          </a:p>
        </p:txBody>
      </p:sp>
      <p:pic>
        <p:nvPicPr>
          <p:cNvPr id="41006" name="Aasman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0" y="6400800"/>
            <a:ext cx="304800" cy="304800"/>
          </a:xfrm>
          <a:prstGeom prst="rect">
            <a:avLst/>
          </a:prstGeom>
          <a:noFill/>
        </p:spPr>
      </p:pic>
      <p:sp>
        <p:nvSpPr>
          <p:cNvPr id="41007" name="Rectangle 47"/>
          <p:cNvSpPr>
            <a:spLocks noChangeArrowheads="1"/>
          </p:cNvSpPr>
          <p:nvPr/>
        </p:nvSpPr>
        <p:spPr bwMode="auto">
          <a:xfrm>
            <a:off x="0" y="0"/>
            <a:ext cx="914400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n-US" sz="4400" dirty="0">
                <a:solidFill>
                  <a:srgbClr val="FFFF00"/>
                </a:solidFill>
              </a:rPr>
              <a:t>     Living with Parkinson’s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</a:pPr>
            <a:endParaRPr lang="en-US" sz="4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n-US" sz="4400" dirty="0"/>
              <a:t>“Dance as if no one were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n-US" sz="4400" dirty="0"/>
              <a:t>watching, sing as if no one were listening,</a:t>
            </a:r>
            <a:br>
              <a:rPr lang="en-US" sz="4400" dirty="0"/>
            </a:br>
            <a:r>
              <a:rPr lang="en-US" sz="4400" dirty="0"/>
              <a:t>and live everyday as if it 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en-US" sz="4400" dirty="0"/>
              <a:t>were to be your last.”</a:t>
            </a:r>
          </a:p>
        </p:txBody>
      </p:sp>
      <p:pic>
        <p:nvPicPr>
          <p:cNvPr id="41008" name="Picture 48" descr="image001 SARDARJU DANCING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69175" y="0"/>
            <a:ext cx="1597025" cy="2971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060" fill="hold"/>
                                        <p:tgtEl>
                                          <p:spTgt spid="410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0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609600" y="-609600"/>
            <a:ext cx="9140825" cy="6856413"/>
            <a:chOff x="0" y="0"/>
            <a:chExt cx="5758" cy="4319"/>
          </a:xfrm>
        </p:grpSpPr>
        <p:sp>
          <p:nvSpPr>
            <p:cNvPr id="21507" name="AutoShape 3"/>
            <p:cNvSpPr>
              <a:spLocks/>
            </p:cNvSpPr>
            <p:nvPr/>
          </p:nvSpPr>
          <p:spPr bwMode="auto">
            <a:xfrm>
              <a:off x="0" y="12"/>
              <a:ext cx="5758" cy="3273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2015" y="11985"/>
                  </a:moveTo>
                  <a:lnTo>
                    <a:pt x="0" y="0"/>
                  </a:lnTo>
                  <a:lnTo>
                    <a:pt x="0" y="3445"/>
                  </a:lnTo>
                  <a:lnTo>
                    <a:pt x="11428" y="13054"/>
                  </a:lnTo>
                  <a:lnTo>
                    <a:pt x="21600" y="21600"/>
                  </a:lnTo>
                  <a:lnTo>
                    <a:pt x="21600" y="21560"/>
                  </a:lnTo>
                  <a:lnTo>
                    <a:pt x="12015" y="11985"/>
                  </a:lnTo>
                  <a:close/>
                  <a:moveTo>
                    <a:pt x="12015" y="11985"/>
                  </a:moveTo>
                </a:path>
              </a:pathLst>
            </a:custGeom>
            <a:gradFill rotWithShape="0">
              <a:gsLst>
                <a:gs pos="0">
                  <a:srgbClr val="000051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08" name="AutoShape 4"/>
            <p:cNvSpPr>
              <a:spLocks/>
            </p:cNvSpPr>
            <p:nvPr/>
          </p:nvSpPr>
          <p:spPr bwMode="auto">
            <a:xfrm>
              <a:off x="149" y="0"/>
              <a:ext cx="5609" cy="3243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2220" y="11416"/>
                  </a:moveTo>
                  <a:lnTo>
                    <a:pt x="1665" y="0"/>
                  </a:lnTo>
                  <a:lnTo>
                    <a:pt x="0" y="0"/>
                  </a:lnTo>
                  <a:lnTo>
                    <a:pt x="11922" y="11896"/>
                  </a:lnTo>
                  <a:lnTo>
                    <a:pt x="21600" y="21600"/>
                  </a:lnTo>
                  <a:lnTo>
                    <a:pt x="21600" y="21560"/>
                  </a:lnTo>
                  <a:lnTo>
                    <a:pt x="12220" y="11416"/>
                  </a:lnTo>
                  <a:close/>
                  <a:moveTo>
                    <a:pt x="12220" y="11416"/>
                  </a:moveTo>
                </a:path>
              </a:pathLst>
            </a:custGeom>
            <a:gradFill rotWithShape="0">
              <a:gsLst>
                <a:gs pos="0">
                  <a:srgbClr val="00005D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09" name="AutoShape 5"/>
            <p:cNvSpPr>
              <a:spLocks/>
            </p:cNvSpPr>
            <p:nvPr/>
          </p:nvSpPr>
          <p:spPr bwMode="auto">
            <a:xfrm>
              <a:off x="0" y="3433"/>
              <a:ext cx="4038" cy="19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17550"/>
                  </a:moveTo>
                  <a:lnTo>
                    <a:pt x="21600" y="21600"/>
                  </a:lnTo>
                  <a:lnTo>
                    <a:pt x="21600" y="16200"/>
                  </a:lnTo>
                  <a:lnTo>
                    <a:pt x="0" y="0"/>
                  </a:lnTo>
                  <a:lnTo>
                    <a:pt x="0" y="17550"/>
                  </a:lnTo>
                  <a:close/>
                  <a:moveTo>
                    <a:pt x="0" y="17550"/>
                  </a:moveTo>
                </a:path>
              </a:pathLst>
            </a:custGeom>
            <a:gradFill rotWithShape="0">
              <a:gsLst>
                <a:gs pos="0">
                  <a:srgbClr val="000060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0" name="AutoShape 6"/>
            <p:cNvSpPr>
              <a:spLocks/>
            </p:cNvSpPr>
            <p:nvPr/>
          </p:nvSpPr>
          <p:spPr bwMode="auto">
            <a:xfrm>
              <a:off x="4038" y="3577"/>
              <a:ext cx="1720" cy="6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9636"/>
                  </a:lnTo>
                  <a:lnTo>
                    <a:pt x="0" y="0"/>
                  </a:lnTo>
                  <a:lnTo>
                    <a:pt x="0" y="15709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1" name="AutoShape 7"/>
            <p:cNvSpPr>
              <a:spLocks/>
            </p:cNvSpPr>
            <p:nvPr/>
          </p:nvSpPr>
          <p:spPr bwMode="auto">
            <a:xfrm>
              <a:off x="0" y="3726"/>
              <a:ext cx="4784" cy="329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21600" y="5055"/>
                  </a:lnTo>
                  <a:lnTo>
                    <a:pt x="21600" y="0"/>
                  </a:lnTo>
                  <a:lnTo>
                    <a:pt x="0" y="7025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gradFill rotWithShape="0">
              <a:gsLst>
                <a:gs pos="0">
                  <a:srgbClr val="00007D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2" name="AutoShape 8"/>
            <p:cNvSpPr>
              <a:spLocks/>
            </p:cNvSpPr>
            <p:nvPr/>
          </p:nvSpPr>
          <p:spPr bwMode="auto">
            <a:xfrm>
              <a:off x="4784" y="3702"/>
              <a:ext cx="974" cy="10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10265"/>
                  </a:moveTo>
                  <a:lnTo>
                    <a:pt x="21600" y="0"/>
                  </a:lnTo>
                  <a:lnTo>
                    <a:pt x="0" y="5133"/>
                  </a:lnTo>
                  <a:lnTo>
                    <a:pt x="0" y="21600"/>
                  </a:lnTo>
                  <a:lnTo>
                    <a:pt x="21600" y="10265"/>
                  </a:lnTo>
                  <a:close/>
                  <a:moveTo>
                    <a:pt x="21600" y="10265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3" name="AutoShape 9"/>
            <p:cNvSpPr>
              <a:spLocks/>
            </p:cNvSpPr>
            <p:nvPr/>
          </p:nvSpPr>
          <p:spPr bwMode="auto">
            <a:xfrm>
              <a:off x="3619" y="3815"/>
              <a:ext cx="2139" cy="19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0"/>
                  </a:moveTo>
                  <a:lnTo>
                    <a:pt x="0" y="17018"/>
                  </a:lnTo>
                  <a:lnTo>
                    <a:pt x="0" y="21600"/>
                  </a:lnTo>
                  <a:lnTo>
                    <a:pt x="21600" y="0"/>
                  </a:lnTo>
                  <a:close/>
                  <a:moveTo>
                    <a:pt x="21600" y="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4" name="AutoShape 10"/>
            <p:cNvSpPr>
              <a:spLocks/>
            </p:cNvSpPr>
            <p:nvPr/>
          </p:nvSpPr>
          <p:spPr bwMode="auto">
            <a:xfrm>
              <a:off x="0" y="3971"/>
              <a:ext cx="3619" cy="34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1854" y="21600"/>
                  </a:lnTo>
                  <a:lnTo>
                    <a:pt x="21600" y="2607"/>
                  </a:lnTo>
                  <a:lnTo>
                    <a:pt x="21600" y="0"/>
                  </a:lnTo>
                  <a:lnTo>
                    <a:pt x="0" y="16386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gradFill rotWithShape="0">
              <a:gsLst>
                <a:gs pos="0">
                  <a:srgbClr val="00006F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5" name="AutoShape 11"/>
            <p:cNvSpPr>
              <a:spLocks/>
            </p:cNvSpPr>
            <p:nvPr/>
          </p:nvSpPr>
          <p:spPr bwMode="auto">
            <a:xfrm>
              <a:off x="2097" y="4043"/>
              <a:ext cx="2514" cy="27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8725" y="21600"/>
                  </a:moveTo>
                  <a:lnTo>
                    <a:pt x="21600" y="15965"/>
                  </a:lnTo>
                  <a:lnTo>
                    <a:pt x="19395" y="0"/>
                  </a:lnTo>
                  <a:lnTo>
                    <a:pt x="0" y="21600"/>
                  </a:lnTo>
                  <a:lnTo>
                    <a:pt x="18725" y="21600"/>
                  </a:lnTo>
                  <a:close/>
                  <a:moveTo>
                    <a:pt x="18725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6" name="AutoShape 12"/>
            <p:cNvSpPr>
              <a:spLocks/>
            </p:cNvSpPr>
            <p:nvPr/>
          </p:nvSpPr>
          <p:spPr bwMode="auto">
            <a:xfrm>
              <a:off x="4354" y="3869"/>
              <a:ext cx="1404" cy="37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7200"/>
                  </a:moveTo>
                  <a:lnTo>
                    <a:pt x="21600" y="0"/>
                  </a:lnTo>
                  <a:lnTo>
                    <a:pt x="0" y="9943"/>
                  </a:lnTo>
                  <a:lnTo>
                    <a:pt x="3951" y="21600"/>
                  </a:lnTo>
                  <a:lnTo>
                    <a:pt x="21600" y="7200"/>
                  </a:lnTo>
                  <a:close/>
                  <a:moveTo>
                    <a:pt x="21600" y="72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8089D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7" name="AutoShape 13"/>
            <p:cNvSpPr>
              <a:spLocks/>
            </p:cNvSpPr>
            <p:nvPr/>
          </p:nvSpPr>
          <p:spPr bwMode="auto">
            <a:xfrm>
              <a:off x="5030" y="3151"/>
              <a:ext cx="728" cy="24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0"/>
                  </a:lnTo>
                  <a:lnTo>
                    <a:pt x="0" y="54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8" name="AutoShape 14"/>
            <p:cNvSpPr>
              <a:spLocks/>
            </p:cNvSpPr>
            <p:nvPr/>
          </p:nvSpPr>
          <p:spPr bwMode="auto">
            <a:xfrm>
              <a:off x="0" y="1486"/>
              <a:ext cx="5030" cy="167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930"/>
                  </a:moveTo>
                  <a:lnTo>
                    <a:pt x="21600" y="21600"/>
                  </a:lnTo>
                  <a:lnTo>
                    <a:pt x="21600" y="21522"/>
                  </a:lnTo>
                  <a:lnTo>
                    <a:pt x="0" y="0"/>
                  </a:lnTo>
                  <a:lnTo>
                    <a:pt x="0" y="930"/>
                  </a:lnTo>
                  <a:close/>
                  <a:moveTo>
                    <a:pt x="0" y="930"/>
                  </a:moveTo>
                </a:path>
              </a:pathLst>
            </a:custGeom>
            <a:gradFill rotWithShape="0">
              <a:gsLst>
                <a:gs pos="0">
                  <a:srgbClr val="000053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9" name="AutoShape 15"/>
            <p:cNvSpPr>
              <a:spLocks/>
            </p:cNvSpPr>
            <p:nvPr/>
          </p:nvSpPr>
          <p:spPr bwMode="auto">
            <a:xfrm>
              <a:off x="5030" y="3049"/>
              <a:ext cx="728" cy="31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21192"/>
                  </a:lnTo>
                  <a:lnTo>
                    <a:pt x="0" y="0"/>
                  </a:lnTo>
                  <a:lnTo>
                    <a:pt x="0" y="3668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80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0" name="AutoShape 16"/>
            <p:cNvSpPr>
              <a:spLocks/>
            </p:cNvSpPr>
            <p:nvPr/>
          </p:nvSpPr>
          <p:spPr bwMode="auto">
            <a:xfrm>
              <a:off x="0" y="916"/>
              <a:ext cx="5030" cy="218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3909"/>
                  </a:moveTo>
                  <a:lnTo>
                    <a:pt x="21600" y="21600"/>
                  </a:lnTo>
                  <a:lnTo>
                    <a:pt x="21600" y="21067"/>
                  </a:lnTo>
                  <a:lnTo>
                    <a:pt x="0" y="0"/>
                  </a:lnTo>
                  <a:lnTo>
                    <a:pt x="0" y="3909"/>
                  </a:lnTo>
                  <a:close/>
                  <a:moveTo>
                    <a:pt x="0" y="3909"/>
                  </a:moveTo>
                </a:path>
              </a:pathLst>
            </a:custGeom>
            <a:gradFill rotWithShape="0">
              <a:gsLst>
                <a:gs pos="0">
                  <a:srgbClr val="000055"/>
                </a:gs>
                <a:gs pos="100000">
                  <a:srgbClr val="000080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1" name="AutoShape 17"/>
            <p:cNvSpPr>
              <a:spLocks/>
            </p:cNvSpPr>
            <p:nvPr/>
          </p:nvSpPr>
          <p:spPr bwMode="auto">
            <a:xfrm>
              <a:off x="2294" y="0"/>
              <a:ext cx="3159" cy="272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477" y="21600"/>
                  </a:lnTo>
                  <a:lnTo>
                    <a:pt x="21600" y="21418"/>
                  </a:lnTo>
                  <a:lnTo>
                    <a:pt x="69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A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2" name="AutoShape 18"/>
            <p:cNvSpPr>
              <a:spLocks/>
            </p:cNvSpPr>
            <p:nvPr/>
          </p:nvSpPr>
          <p:spPr bwMode="auto">
            <a:xfrm>
              <a:off x="5435" y="2702"/>
              <a:ext cx="323" cy="299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8999"/>
                  </a:lnTo>
                  <a:lnTo>
                    <a:pt x="1204" y="0"/>
                  </a:lnTo>
                  <a:lnTo>
                    <a:pt x="0" y="1662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F0F9F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3" name="AutoShape 19"/>
            <p:cNvSpPr>
              <a:spLocks/>
            </p:cNvSpPr>
            <p:nvPr/>
          </p:nvSpPr>
          <p:spPr bwMode="auto">
            <a:xfrm>
              <a:off x="5477" y="2588"/>
              <a:ext cx="281" cy="33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11155"/>
                  </a:lnTo>
                  <a:lnTo>
                    <a:pt x="7379" y="0"/>
                  </a:lnTo>
                  <a:lnTo>
                    <a:pt x="0" y="5803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4" name="AutoShape 20"/>
            <p:cNvSpPr>
              <a:spLocks/>
            </p:cNvSpPr>
            <p:nvPr/>
          </p:nvSpPr>
          <p:spPr bwMode="auto">
            <a:xfrm>
              <a:off x="2454" y="0"/>
              <a:ext cx="3119" cy="267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0936" y="21600"/>
                  </a:lnTo>
                  <a:lnTo>
                    <a:pt x="21600" y="20875"/>
                  </a:lnTo>
                  <a:lnTo>
                    <a:pt x="265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6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5" name="AutoShape 21"/>
            <p:cNvSpPr>
              <a:spLocks/>
            </p:cNvSpPr>
            <p:nvPr/>
          </p:nvSpPr>
          <p:spPr bwMode="auto">
            <a:xfrm>
              <a:off x="5626" y="2534"/>
              <a:ext cx="132" cy="13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0" y="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FF9999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6" name="AutoShape 22"/>
            <p:cNvSpPr>
              <a:spLocks/>
            </p:cNvSpPr>
            <p:nvPr/>
          </p:nvSpPr>
          <p:spPr bwMode="auto">
            <a:xfrm>
              <a:off x="3112" y="0"/>
              <a:ext cx="2514" cy="253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56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E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7" name="AutoShape 23"/>
            <p:cNvSpPr>
              <a:spLocks/>
            </p:cNvSpPr>
            <p:nvPr/>
          </p:nvSpPr>
          <p:spPr bwMode="auto">
            <a:xfrm>
              <a:off x="3488" y="0"/>
              <a:ext cx="2198" cy="248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482" y="21600"/>
                  </a:lnTo>
                  <a:lnTo>
                    <a:pt x="21600" y="21548"/>
                  </a:lnTo>
                  <a:lnTo>
                    <a:pt x="3112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8" name="AutoShape 24"/>
            <p:cNvSpPr>
              <a:spLocks/>
            </p:cNvSpPr>
            <p:nvPr/>
          </p:nvSpPr>
          <p:spPr bwMode="auto">
            <a:xfrm>
              <a:off x="5674" y="2474"/>
              <a:ext cx="84" cy="9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20250"/>
                  </a:lnTo>
                  <a:lnTo>
                    <a:pt x="3086" y="0"/>
                  </a:lnTo>
                  <a:lnTo>
                    <a:pt x="0" y="1350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1717A3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29" name="AutoShape 25"/>
            <p:cNvSpPr>
              <a:spLocks/>
            </p:cNvSpPr>
            <p:nvPr/>
          </p:nvSpPr>
          <p:spPr bwMode="auto">
            <a:xfrm>
              <a:off x="5603" y="850"/>
              <a:ext cx="155" cy="51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1600" y="8540"/>
                  </a:lnTo>
                  <a:lnTo>
                    <a:pt x="10730" y="0"/>
                  </a:lnTo>
                  <a:lnTo>
                    <a:pt x="0" y="8037"/>
                  </a:lnTo>
                  <a:lnTo>
                    <a:pt x="21600" y="21600"/>
                  </a:lnTo>
                  <a:close/>
                  <a:moveTo>
                    <a:pt x="21600" y="21600"/>
                  </a:moveTo>
                </a:path>
              </a:pathLst>
            </a:custGeom>
            <a:solidFill>
              <a:srgbClr val="000080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0" name="AutoShape 26"/>
            <p:cNvSpPr>
              <a:spLocks/>
            </p:cNvSpPr>
            <p:nvPr/>
          </p:nvSpPr>
          <p:spPr bwMode="auto">
            <a:xfrm>
              <a:off x="5107" y="0"/>
              <a:ext cx="573" cy="104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18702" y="21600"/>
                  </a:lnTo>
                  <a:lnTo>
                    <a:pt x="21600" y="17624"/>
                  </a:lnTo>
                  <a:lnTo>
                    <a:pt x="9445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55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1" name="AutoShape 27"/>
            <p:cNvSpPr>
              <a:spLocks/>
            </p:cNvSpPr>
            <p:nvPr/>
          </p:nvSpPr>
          <p:spPr bwMode="auto">
            <a:xfrm>
              <a:off x="5411" y="0"/>
              <a:ext cx="341" cy="79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9121" y="0"/>
                  </a:moveTo>
                  <a:lnTo>
                    <a:pt x="0" y="0"/>
                  </a:lnTo>
                  <a:lnTo>
                    <a:pt x="18179" y="21600"/>
                  </a:lnTo>
                  <a:lnTo>
                    <a:pt x="21600" y="17697"/>
                  </a:lnTo>
                  <a:lnTo>
                    <a:pt x="9121" y="0"/>
                  </a:lnTo>
                  <a:close/>
                  <a:moveTo>
                    <a:pt x="9121" y="0"/>
                  </a:moveTo>
                </a:path>
              </a:pathLst>
            </a:custGeom>
            <a:gradFill rotWithShape="0">
              <a:gsLst>
                <a:gs pos="0">
                  <a:srgbClr val="000059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2" name="AutoShape 28"/>
            <p:cNvSpPr>
              <a:spLocks/>
            </p:cNvSpPr>
            <p:nvPr/>
          </p:nvSpPr>
          <p:spPr bwMode="auto">
            <a:xfrm>
              <a:off x="5698" y="653"/>
              <a:ext cx="60" cy="311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9969"/>
                  </a:moveTo>
                  <a:lnTo>
                    <a:pt x="21600" y="21600"/>
                  </a:lnTo>
                  <a:lnTo>
                    <a:pt x="21600" y="415"/>
                  </a:lnTo>
                  <a:lnTo>
                    <a:pt x="19440" y="0"/>
                  </a:lnTo>
                  <a:lnTo>
                    <a:pt x="0" y="9969"/>
                  </a:lnTo>
                  <a:close/>
                  <a:moveTo>
                    <a:pt x="0" y="9969"/>
                  </a:moveTo>
                </a:path>
              </a:pathLst>
            </a:custGeom>
            <a:solidFill>
              <a:srgbClr val="000080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3" name="AutoShape 29"/>
            <p:cNvSpPr>
              <a:spLocks/>
            </p:cNvSpPr>
            <p:nvPr/>
          </p:nvSpPr>
          <p:spPr bwMode="auto">
            <a:xfrm>
              <a:off x="2" y="1601"/>
              <a:ext cx="5752" cy="186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4299"/>
                  </a:moveTo>
                  <a:lnTo>
                    <a:pt x="21600" y="21600"/>
                  </a:lnTo>
                  <a:lnTo>
                    <a:pt x="21600" y="21252"/>
                  </a:lnTo>
                  <a:lnTo>
                    <a:pt x="0" y="0"/>
                  </a:lnTo>
                  <a:lnTo>
                    <a:pt x="0" y="4299"/>
                  </a:lnTo>
                  <a:close/>
                  <a:moveTo>
                    <a:pt x="0" y="4299"/>
                  </a:moveTo>
                </a:path>
              </a:pathLst>
            </a:custGeom>
            <a:gradFill rotWithShape="0">
              <a:gsLst>
                <a:gs pos="0">
                  <a:srgbClr val="000061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4" name="AutoShape 30"/>
            <p:cNvSpPr>
              <a:spLocks/>
            </p:cNvSpPr>
            <p:nvPr/>
          </p:nvSpPr>
          <p:spPr bwMode="auto">
            <a:xfrm>
              <a:off x="2" y="2152"/>
              <a:ext cx="5752" cy="133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5913"/>
                  </a:moveTo>
                  <a:lnTo>
                    <a:pt x="21600" y="21600"/>
                  </a:lnTo>
                  <a:lnTo>
                    <a:pt x="21600" y="21503"/>
                  </a:lnTo>
                  <a:lnTo>
                    <a:pt x="0" y="0"/>
                  </a:lnTo>
                  <a:lnTo>
                    <a:pt x="0" y="5913"/>
                  </a:lnTo>
                  <a:close/>
                  <a:moveTo>
                    <a:pt x="0" y="5913"/>
                  </a:moveTo>
                </a:path>
              </a:pathLst>
            </a:custGeom>
            <a:gradFill rotWithShape="0">
              <a:gsLst>
                <a:gs pos="0">
                  <a:srgbClr val="00005D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5" name="AutoShape 31"/>
            <p:cNvSpPr>
              <a:spLocks/>
            </p:cNvSpPr>
            <p:nvPr/>
          </p:nvSpPr>
          <p:spPr bwMode="auto">
            <a:xfrm>
              <a:off x="2" y="3177"/>
              <a:ext cx="5752" cy="41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2504"/>
                  </a:moveTo>
                  <a:lnTo>
                    <a:pt x="21600" y="21600"/>
                  </a:lnTo>
                  <a:lnTo>
                    <a:pt x="21600" y="20974"/>
                  </a:lnTo>
                  <a:lnTo>
                    <a:pt x="0" y="0"/>
                  </a:lnTo>
                  <a:lnTo>
                    <a:pt x="0" y="2504"/>
                  </a:lnTo>
                  <a:close/>
                  <a:moveTo>
                    <a:pt x="0" y="2504"/>
                  </a:moveTo>
                </a:path>
              </a:pathLst>
            </a:custGeom>
            <a:gradFill rotWithShape="0">
              <a:gsLst>
                <a:gs pos="0">
                  <a:srgbClr val="000081"/>
                </a:gs>
                <a:gs pos="100000">
                  <a:srgbClr val="000099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6" name="AutoShape 32"/>
            <p:cNvSpPr>
              <a:spLocks/>
            </p:cNvSpPr>
            <p:nvPr/>
          </p:nvSpPr>
          <p:spPr bwMode="auto">
            <a:xfrm>
              <a:off x="1297" y="0"/>
              <a:ext cx="4457" cy="317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437"/>
                  </a:lnTo>
                  <a:lnTo>
                    <a:pt x="60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4A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7" name="AutoShape 33"/>
            <p:cNvSpPr>
              <a:spLocks/>
            </p:cNvSpPr>
            <p:nvPr/>
          </p:nvSpPr>
          <p:spPr bwMode="auto">
            <a:xfrm>
              <a:off x="3321" y="0"/>
              <a:ext cx="2433" cy="261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550"/>
                  </a:lnTo>
                  <a:lnTo>
                    <a:pt x="58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81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8" name="AutoShape 34"/>
            <p:cNvSpPr>
              <a:spLocks/>
            </p:cNvSpPr>
            <p:nvPr/>
          </p:nvSpPr>
          <p:spPr bwMode="auto">
            <a:xfrm>
              <a:off x="3950" y="0"/>
              <a:ext cx="1804" cy="246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5820" y="0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21600" y="19706"/>
                  </a:lnTo>
                  <a:lnTo>
                    <a:pt x="21528" y="19706"/>
                  </a:lnTo>
                  <a:lnTo>
                    <a:pt x="5820" y="0"/>
                  </a:lnTo>
                  <a:close/>
                  <a:moveTo>
                    <a:pt x="5820" y="0"/>
                  </a:moveTo>
                </a:path>
              </a:pathLst>
            </a:custGeom>
            <a:gradFill rotWithShape="0">
              <a:gsLst>
                <a:gs pos="0">
                  <a:srgbClr val="000064"/>
                </a:gs>
                <a:gs pos="100000">
                  <a:srgbClr val="000080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39" name="AutoShape 35"/>
            <p:cNvSpPr>
              <a:spLocks/>
            </p:cNvSpPr>
            <p:nvPr/>
          </p:nvSpPr>
          <p:spPr bwMode="auto">
            <a:xfrm>
              <a:off x="4519" y="0"/>
              <a:ext cx="1235" cy="2074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225"/>
                  </a:lnTo>
                  <a:lnTo>
                    <a:pt x="73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58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40" name="AutoShape 36"/>
            <p:cNvSpPr>
              <a:spLocks/>
            </p:cNvSpPr>
            <p:nvPr/>
          </p:nvSpPr>
          <p:spPr bwMode="auto">
            <a:xfrm>
              <a:off x="4694" y="0"/>
              <a:ext cx="1060" cy="193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  <a:lnTo>
                    <a:pt x="21600" y="21533"/>
                  </a:lnTo>
                  <a:lnTo>
                    <a:pt x="1102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rotWithShape="0">
              <a:gsLst>
                <a:gs pos="0">
                  <a:srgbClr val="00006F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41" name="AutoShape 37"/>
            <p:cNvSpPr>
              <a:spLocks/>
            </p:cNvSpPr>
            <p:nvPr/>
          </p:nvSpPr>
          <p:spPr bwMode="auto">
            <a:xfrm>
              <a:off x="4981" y="0"/>
              <a:ext cx="773" cy="148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0816"/>
                  </a:moveTo>
                  <a:lnTo>
                    <a:pt x="1177" y="0"/>
                  </a:lnTo>
                  <a:lnTo>
                    <a:pt x="0" y="0"/>
                  </a:lnTo>
                  <a:lnTo>
                    <a:pt x="21600" y="21600"/>
                  </a:lnTo>
                  <a:lnTo>
                    <a:pt x="21600" y="20816"/>
                  </a:lnTo>
                  <a:close/>
                  <a:moveTo>
                    <a:pt x="21600" y="20816"/>
                  </a:moveTo>
                </a:path>
              </a:pathLst>
            </a:custGeom>
            <a:gradFill rotWithShape="0">
              <a:gsLst>
                <a:gs pos="0">
                  <a:srgbClr val="000078"/>
                </a:gs>
                <a:gs pos="100000">
                  <a:srgbClr val="000099"/>
                </a:gs>
              </a:gsLst>
              <a:lin ang="27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0"/>
              <a:chExt cx="5758" cy="1858"/>
            </a:xfrm>
          </p:grpSpPr>
          <p:sp>
            <p:nvSpPr>
              <p:cNvPr id="21543" name="AutoShape 39"/>
              <p:cNvSpPr>
                <a:spLocks/>
              </p:cNvSpPr>
              <p:nvPr/>
            </p:nvSpPr>
            <p:spPr bwMode="auto">
              <a:xfrm>
                <a:off x="0" y="0"/>
                <a:ext cx="3670" cy="1313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6021"/>
                    </a:lnTo>
                    <a:lnTo>
                      <a:pt x="21458" y="21600"/>
                    </a:lnTo>
                    <a:lnTo>
                      <a:pt x="21529" y="20317"/>
                    </a:lnTo>
                    <a:lnTo>
                      <a:pt x="21600" y="19132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gradFill rotWithShape="0">
                <a:gsLst>
                  <a:gs pos="0">
                    <a:srgbClr val="00006F"/>
                  </a:gs>
                  <a:gs pos="100000">
                    <a:srgbClr val="000099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21544" name="AutoShape 40"/>
              <p:cNvSpPr>
                <a:spLocks/>
              </p:cNvSpPr>
              <p:nvPr/>
            </p:nvSpPr>
            <p:spPr bwMode="auto">
              <a:xfrm>
                <a:off x="3646" y="1163"/>
                <a:ext cx="2112" cy="695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21600" y="20668"/>
                    </a:moveTo>
                    <a:lnTo>
                      <a:pt x="246" y="0"/>
                    </a:lnTo>
                    <a:lnTo>
                      <a:pt x="123" y="2238"/>
                    </a:lnTo>
                    <a:lnTo>
                      <a:pt x="0" y="4662"/>
                    </a:lnTo>
                    <a:lnTo>
                      <a:pt x="21600" y="21600"/>
                    </a:lnTo>
                    <a:lnTo>
                      <a:pt x="21600" y="20668"/>
                    </a:lnTo>
                    <a:close/>
                    <a:moveTo>
                      <a:pt x="21600" y="20668"/>
                    </a:moveTo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1717A3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</p:grpSp>
      <p:sp>
        <p:nvSpPr>
          <p:cNvPr id="21545" name="Text Box 41"/>
          <p:cNvSpPr txBox="1">
            <a:spLocks noChangeArrowheads="1"/>
          </p:cNvSpPr>
          <p:nvPr/>
        </p:nvSpPr>
        <p:spPr bwMode="auto">
          <a:xfrm>
            <a:off x="7477125" y="5678488"/>
            <a:ext cx="284163" cy="219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b"/>
          <a:lstStyle/>
          <a:p>
            <a:pPr algn="ctr" eaLnBrk="1" hangingPunct="1"/>
            <a:fld id="{F793D962-8B65-4A1E-B2CD-2D1588627E81}" type="slidenum">
              <a:rPr lang="en-US"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  <a:sym typeface="Arial" charset="0"/>
              </a:rPr>
              <a:pPr algn="ctr" eaLnBrk="1" hangingPunct="1"/>
              <a:t>23</a:t>
            </a:fld>
            <a:endParaRPr lang="en-US" sz="12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1546" name="Rectangle 4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32080"/>
          <a:lstStyle/>
          <a:p>
            <a:r>
              <a:rPr lang="en-US" sz="4000"/>
              <a:t/>
            </a:r>
            <a:br>
              <a:rPr lang="en-US" sz="4000"/>
            </a:br>
            <a:r>
              <a:rPr lang="en-US" sz="4000"/>
              <a:t/>
            </a:r>
            <a:br>
              <a:rPr lang="en-US" sz="4000"/>
            </a:br>
            <a:endParaRPr lang="en-US" sz="4000"/>
          </a:p>
        </p:txBody>
      </p:sp>
      <p:pic>
        <p:nvPicPr>
          <p:cNvPr id="21547" name="Picture 4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"/>
            <a:ext cx="9144000" cy="599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548" name="Picture 44" descr="Parkinsons final logo cropped with grey li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4800600"/>
            <a:ext cx="1265238" cy="10541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     			</a:t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 smtClean="0">
              <a:solidFill>
                <a:srgbClr val="FFCC00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dirty="0" smtClean="0"/>
              <a:t>    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dirty="0" smtClean="0"/>
              <a:t>	</a:t>
            </a:r>
            <a:endParaRPr lang="en-US" dirty="0" smtClean="0">
              <a:solidFill>
                <a:srgbClr val="FFCC00"/>
              </a:solidFill>
            </a:endParaRPr>
          </a:p>
        </p:txBody>
      </p:sp>
      <p:pic>
        <p:nvPicPr>
          <p:cNvPr id="5" name="Picture 4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2954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4" eaLnBrk="1" hangingPunct="1">
              <a:buFont typeface="Wingdings" pitchFamily="2" charset="2"/>
              <a:buNone/>
              <a:defRPr/>
            </a:pPr>
            <a:endParaRPr lang="en-US" sz="4800" dirty="0" smtClean="0"/>
          </a:p>
          <a:p>
            <a:pPr lvl="4" eaLnBrk="1" hangingPunct="1">
              <a:buFont typeface="Wingdings" pitchFamily="2" charset="2"/>
              <a:buNone/>
              <a:defRPr/>
            </a:pPr>
            <a:endParaRPr lang="en-US" sz="4800" dirty="0" smtClean="0"/>
          </a:p>
          <a:p>
            <a:pPr lvl="4" eaLnBrk="1" hangingPunct="1">
              <a:buFont typeface="Wingdings" pitchFamily="2" charset="2"/>
              <a:buNone/>
              <a:defRPr/>
            </a:pPr>
            <a:r>
              <a:rPr lang="en-US" sz="4800" dirty="0" smtClean="0"/>
              <a:t> </a:t>
            </a:r>
            <a:r>
              <a:rPr lang="en-US" sz="4800" dirty="0" smtClean="0">
                <a:solidFill>
                  <a:srgbClr val="FFC000"/>
                </a:solidFill>
              </a:rPr>
              <a:t>Introduction of</a:t>
            </a:r>
          </a:p>
          <a:p>
            <a:pPr lvl="4" eaLnBrk="1" hangingPunct="1">
              <a:buFont typeface="Wingdings" pitchFamily="2" charset="2"/>
              <a:buNone/>
              <a:defRPr/>
            </a:pPr>
            <a:r>
              <a:rPr lang="en-US" sz="4800" dirty="0" smtClean="0">
                <a:solidFill>
                  <a:srgbClr val="FFC000"/>
                </a:solidFill>
              </a:rPr>
              <a:t>    FACULTY</a:t>
            </a:r>
            <a:r>
              <a:rPr lang="en-US" sz="4800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Faculty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>
                <a:solidFill>
                  <a:srgbClr val="FFC000"/>
                </a:solidFill>
              </a:rPr>
              <a:t>Prof Dr. </a:t>
            </a:r>
            <a:r>
              <a:rPr lang="en-US" dirty="0" err="1" smtClean="0">
                <a:solidFill>
                  <a:srgbClr val="FFC000"/>
                </a:solidFill>
              </a:rPr>
              <a:t>Shaukat</a:t>
            </a:r>
            <a:r>
              <a:rPr lang="en-US" dirty="0" smtClean="0">
                <a:solidFill>
                  <a:srgbClr val="FFC000"/>
                </a:solidFill>
              </a:rPr>
              <a:t> Ali</a:t>
            </a:r>
          </a:p>
          <a:p>
            <a:pPr algn="ctr">
              <a:buNone/>
            </a:pPr>
            <a:endParaRPr lang="en-US" dirty="0" smtClean="0">
              <a:solidFill>
                <a:srgbClr val="FFC000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Senior Consultant Neurologist</a:t>
            </a:r>
          </a:p>
          <a:p>
            <a:endParaRPr lang="en-US" dirty="0" smtClean="0">
              <a:solidFill>
                <a:srgbClr val="FFC000"/>
              </a:solidFill>
            </a:endParaRP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Head of Neurology JPMC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President Pakistan Society of Neurology 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President Epilepsy Society</a:t>
            </a:r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81000"/>
            <a:ext cx="8229600" cy="4530725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solidFill>
                  <a:srgbClr val="FFC000"/>
                </a:solidFill>
              </a:rPr>
              <a:t>Faculty</a:t>
            </a:r>
          </a:p>
          <a:p>
            <a:pPr algn="ctr"/>
            <a:endParaRPr lang="en-US" dirty="0" smtClean="0">
              <a:solidFill>
                <a:srgbClr val="FFC000"/>
              </a:solidFill>
            </a:endParaRPr>
          </a:p>
          <a:p>
            <a:pPr algn="ctr"/>
            <a:r>
              <a:rPr lang="en-US" dirty="0" smtClean="0">
                <a:solidFill>
                  <a:srgbClr val="FFC000"/>
                </a:solidFill>
              </a:rPr>
              <a:t>Dr </a:t>
            </a:r>
            <a:r>
              <a:rPr lang="en-US" dirty="0" err="1" smtClean="0">
                <a:solidFill>
                  <a:srgbClr val="FFC000"/>
                </a:solidFill>
              </a:rPr>
              <a:t>Mariam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Hadi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Syeda</a:t>
            </a:r>
            <a:endParaRPr lang="en-US" dirty="0" smtClean="0">
              <a:solidFill>
                <a:srgbClr val="FFC000"/>
              </a:solidFill>
            </a:endParaRPr>
          </a:p>
          <a:p>
            <a:pPr algn="ctr"/>
            <a:r>
              <a:rPr lang="en-US" sz="2400" dirty="0" smtClean="0">
                <a:solidFill>
                  <a:srgbClr val="FFC000"/>
                </a:solidFill>
              </a:rPr>
              <a:t>Speech Language Pathologist</a:t>
            </a:r>
          </a:p>
          <a:p>
            <a:pPr algn="ctr"/>
            <a:endParaRPr lang="en-US" sz="2400" dirty="0" smtClean="0">
              <a:solidFill>
                <a:srgbClr val="FFC000"/>
              </a:solidFill>
            </a:endParaRPr>
          </a:p>
          <a:p>
            <a:pPr algn="ctr"/>
            <a:r>
              <a:rPr lang="en-US" sz="2400" dirty="0" smtClean="0">
                <a:solidFill>
                  <a:srgbClr val="FFC000"/>
                </a:solidFill>
              </a:rPr>
              <a:t>Masters in Speech Pathology </a:t>
            </a:r>
            <a:r>
              <a:rPr lang="en-US" sz="2400" dirty="0" err="1" smtClean="0">
                <a:solidFill>
                  <a:srgbClr val="FFC000"/>
                </a:solidFill>
              </a:rPr>
              <a:t>NorthEastern</a:t>
            </a:r>
            <a:r>
              <a:rPr lang="en-US" sz="2400" dirty="0" smtClean="0">
                <a:solidFill>
                  <a:srgbClr val="FFC000"/>
                </a:solidFill>
              </a:rPr>
              <a:t> University US</a:t>
            </a:r>
          </a:p>
          <a:p>
            <a:pPr algn="ctr"/>
            <a:r>
              <a:rPr lang="en-US" sz="2400" dirty="0" smtClean="0">
                <a:solidFill>
                  <a:srgbClr val="FFC000"/>
                </a:solidFill>
              </a:rPr>
              <a:t>Faculty Member </a:t>
            </a:r>
            <a:r>
              <a:rPr lang="en-US" sz="2400" dirty="0" err="1" smtClean="0">
                <a:solidFill>
                  <a:srgbClr val="FFC000"/>
                </a:solidFill>
              </a:rPr>
              <a:t>Ziauddin</a:t>
            </a:r>
            <a:r>
              <a:rPr lang="en-US" sz="2400" dirty="0" smtClean="0">
                <a:solidFill>
                  <a:srgbClr val="FFC000"/>
                </a:solidFill>
              </a:rPr>
              <a:t> College of Speech Therapy</a:t>
            </a:r>
            <a:endParaRPr lang="en-US" sz="24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Faculty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C000"/>
                </a:solidFill>
              </a:rPr>
              <a:t>Salman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Shareef</a:t>
            </a:r>
            <a:endParaRPr lang="en-US" dirty="0" smtClean="0">
              <a:solidFill>
                <a:srgbClr val="FFC000"/>
              </a:solidFill>
            </a:endParaRP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PD Patient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Ex </a:t>
            </a:r>
            <a:r>
              <a:rPr lang="en-US" dirty="0" smtClean="0">
                <a:solidFill>
                  <a:srgbClr val="FFC000"/>
                </a:solidFill>
              </a:rPr>
              <a:t>Country Head </a:t>
            </a:r>
            <a:r>
              <a:rPr lang="en-US" dirty="0" smtClean="0">
                <a:solidFill>
                  <a:srgbClr val="FFC000"/>
                </a:solidFill>
              </a:rPr>
              <a:t>Pesticide </a:t>
            </a:r>
            <a:r>
              <a:rPr lang="en-US" dirty="0" smtClean="0">
                <a:solidFill>
                  <a:srgbClr val="FFC000"/>
                </a:solidFill>
              </a:rPr>
              <a:t>Multinational</a:t>
            </a:r>
            <a:endParaRPr lang="en-US" dirty="0" smtClean="0">
              <a:solidFill>
                <a:srgbClr val="FFC000"/>
              </a:solidFill>
            </a:endParaRP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Director Advisory Board, Pakistan Parkinson’s Society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Active member of Society</a:t>
            </a:r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sz="quarter"/>
          </p:nvPr>
        </p:nvSpPr>
        <p:spPr>
          <a:xfrm>
            <a:off x="914400" y="-76200"/>
            <a:ext cx="7772400" cy="1736725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Faculty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sz="quarter" idx="1"/>
          </p:nvPr>
        </p:nvSpPr>
        <p:spPr>
          <a:xfrm>
            <a:off x="990600" y="2362200"/>
            <a:ext cx="6400800" cy="1752600"/>
          </a:xfrm>
        </p:spPr>
        <p:txBody>
          <a:bodyPr/>
          <a:lstStyle/>
          <a:p>
            <a:r>
              <a:rPr lang="en-US" sz="3600" dirty="0" smtClean="0">
                <a:solidFill>
                  <a:srgbClr val="FFC000"/>
                </a:solidFill>
              </a:rPr>
              <a:t>Omar </a:t>
            </a:r>
            <a:r>
              <a:rPr lang="en-US" sz="3600" dirty="0" err="1" smtClean="0">
                <a:solidFill>
                  <a:srgbClr val="FFC000"/>
                </a:solidFill>
              </a:rPr>
              <a:t>Iftikhar</a:t>
            </a:r>
            <a:endParaRPr lang="en-US" sz="3600" dirty="0" smtClean="0">
              <a:solidFill>
                <a:srgbClr val="FFC000"/>
              </a:solidFill>
            </a:endParaRPr>
          </a:p>
          <a:p>
            <a:endParaRPr lang="en-US" dirty="0" smtClean="0">
              <a:solidFill>
                <a:srgbClr val="FFC000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Energy Therapist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Reiki Master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Private Practice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     			</a:t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 smtClean="0">
              <a:solidFill>
                <a:srgbClr val="FFCC00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dirty="0" smtClean="0"/>
              <a:t>    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dirty="0" smtClean="0"/>
              <a:t>	</a:t>
            </a:r>
            <a:endParaRPr lang="en-US" dirty="0" smtClean="0">
              <a:solidFill>
                <a:srgbClr val="FFCC00"/>
              </a:solidFill>
            </a:endParaRPr>
          </a:p>
        </p:txBody>
      </p:sp>
      <p:pic>
        <p:nvPicPr>
          <p:cNvPr id="5" name="Picture 4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2954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chemeClr val="folHlink"/>
                </a:solidFill>
              </a:rPr>
              <a:t/>
            </a:r>
            <a:br>
              <a:rPr lang="en-US" sz="3600" dirty="0" smtClean="0">
                <a:solidFill>
                  <a:schemeClr val="folHlink"/>
                </a:solidFill>
              </a:rPr>
            </a:br>
            <a:endParaRPr lang="en-US" sz="3600" dirty="0" smtClean="0">
              <a:solidFill>
                <a:schemeClr val="folHlink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                               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               </a:t>
            </a:r>
            <a:r>
              <a:rPr lang="en-US" b="1" dirty="0" err="1" smtClean="0">
                <a:solidFill>
                  <a:schemeClr val="folHlink"/>
                </a:solidFill>
              </a:rPr>
              <a:t>Haroon</a:t>
            </a:r>
            <a:r>
              <a:rPr lang="en-US" b="1" dirty="0" smtClean="0">
                <a:solidFill>
                  <a:schemeClr val="folHlink"/>
                </a:solidFill>
              </a:rPr>
              <a:t> </a:t>
            </a:r>
            <a:r>
              <a:rPr lang="en-US" b="1" dirty="0" err="1" smtClean="0">
                <a:solidFill>
                  <a:schemeClr val="folHlink"/>
                </a:solidFill>
              </a:rPr>
              <a:t>Basheer</a:t>
            </a:r>
            <a:endParaRPr lang="en-US" b="1" dirty="0" smtClean="0">
              <a:solidFill>
                <a:schemeClr val="folHlink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chemeClr val="folHlink"/>
                </a:solidFill>
              </a:rPr>
              <a:t>                      Chairman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folHlink"/>
                </a:solidFill>
              </a:rPr>
              <a:t>                    Pakistan Parkinson’s Society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folHlink"/>
                </a:solidFill>
              </a:rPr>
              <a:t>             		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chemeClr val="folHlink"/>
                </a:solidFill>
              </a:rPr>
              <a:t>           Former Head of Citibank CSG, American                  	      Express TRS and Banking </a:t>
            </a:r>
            <a:r>
              <a:rPr lang="en-US" sz="2400" dirty="0" err="1" smtClean="0">
                <a:solidFill>
                  <a:schemeClr val="folHlink"/>
                </a:solidFill>
              </a:rPr>
              <a:t>Mohtasib</a:t>
            </a:r>
            <a:r>
              <a:rPr lang="en-US" sz="2400" dirty="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3069</TotalTime>
  <Words>490</Words>
  <Application>Microsoft Office PowerPoint</Application>
  <PresentationFormat>Letter Paper (8.5x11 in)</PresentationFormat>
  <Paragraphs>142</Paragraphs>
  <Slides>24</Slides>
  <Notes>11</Notes>
  <HiddenSlides>1</HiddenSlides>
  <MMClips>1</MMClips>
  <ScaleCrop>false</ScaleCrop>
  <HeadingPairs>
    <vt:vector size="6" baseType="variant"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  <vt:variant>
        <vt:lpstr>Custom Shows</vt:lpstr>
      </vt:variant>
      <vt:variant>
        <vt:i4>2</vt:i4>
      </vt:variant>
    </vt:vector>
  </HeadingPairs>
  <TitlesOfParts>
    <vt:vector size="28" baseType="lpstr">
      <vt:lpstr>Globe</vt:lpstr>
      <vt:lpstr>Textured</vt:lpstr>
      <vt:lpstr>   Parkinson’s Seminar Raashay kee bemari ka muqabla dawa aur dua key saath</vt:lpstr>
      <vt:lpstr>Today’s Program</vt:lpstr>
      <vt:lpstr> </vt:lpstr>
      <vt:lpstr>Faculty</vt:lpstr>
      <vt:lpstr>Slide 5</vt:lpstr>
      <vt:lpstr>Faculty</vt:lpstr>
      <vt:lpstr>Faculty</vt:lpstr>
      <vt:lpstr>          </vt:lpstr>
      <vt:lpstr> </vt:lpstr>
      <vt:lpstr>Masnoon Dua</vt:lpstr>
      <vt:lpstr>Incidence of PD</vt:lpstr>
      <vt:lpstr>Incidence of Parkinson’s in Pakistan</vt:lpstr>
      <vt:lpstr> Our mission To cultivate hope and promote wellness in PD patients</vt:lpstr>
      <vt:lpstr>  </vt:lpstr>
      <vt:lpstr>Slide 15</vt:lpstr>
      <vt:lpstr>World Parkinsons Day seminar - April 2008</vt:lpstr>
      <vt:lpstr>Slide 17</vt:lpstr>
      <vt:lpstr>Slide 18</vt:lpstr>
      <vt:lpstr>  </vt:lpstr>
      <vt:lpstr>Issues in Pakistan</vt:lpstr>
      <vt:lpstr>  </vt:lpstr>
      <vt:lpstr>Slide 22</vt:lpstr>
      <vt:lpstr>  </vt:lpstr>
      <vt:lpstr>          </vt:lpstr>
      <vt:lpstr>Custom Show 1</vt:lpstr>
      <vt:lpstr>Copy of Custom Show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Parkinson’s Seminar Treatment Myths, Tips and Tricks</dc:title>
  <dc:creator>Haroon Basheer</dc:creator>
  <cp:lastModifiedBy>H B Shaikh</cp:lastModifiedBy>
  <cp:revision>88</cp:revision>
  <dcterms:created xsi:type="dcterms:W3CDTF">2010-01-22T07:40:43Z</dcterms:created>
  <dcterms:modified xsi:type="dcterms:W3CDTF">2010-09-24T12:59:10Z</dcterms:modified>
</cp:coreProperties>
</file>